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6"/>
  </p:notesMasterIdLst>
  <p:sldIdLst>
    <p:sldId id="256" r:id="rId2"/>
    <p:sldId id="303" r:id="rId3"/>
    <p:sldId id="257" r:id="rId4"/>
    <p:sldId id="278" r:id="rId5"/>
    <p:sldId id="258" r:id="rId6"/>
    <p:sldId id="270" r:id="rId7"/>
    <p:sldId id="301" r:id="rId8"/>
    <p:sldId id="304" r:id="rId9"/>
    <p:sldId id="685" r:id="rId10"/>
    <p:sldId id="777" r:id="rId11"/>
    <p:sldId id="769" r:id="rId12"/>
    <p:sldId id="774" r:id="rId13"/>
    <p:sldId id="776" r:id="rId14"/>
    <p:sldId id="290" r:id="rId15"/>
    <p:sldId id="782" r:id="rId16"/>
    <p:sldId id="783" r:id="rId17"/>
    <p:sldId id="264" r:id="rId18"/>
    <p:sldId id="265" r:id="rId19"/>
    <p:sldId id="784" r:id="rId20"/>
    <p:sldId id="266" r:id="rId21"/>
    <p:sldId id="785" r:id="rId22"/>
    <p:sldId id="786" r:id="rId23"/>
    <p:sldId id="271" r:id="rId24"/>
    <p:sldId id="787" r:id="rId25"/>
    <p:sldId id="260" r:id="rId26"/>
    <p:sldId id="788" r:id="rId27"/>
    <p:sldId id="789" r:id="rId28"/>
    <p:sldId id="259" r:id="rId29"/>
    <p:sldId id="790" r:id="rId30"/>
    <p:sldId id="791" r:id="rId31"/>
    <p:sldId id="792" r:id="rId32"/>
    <p:sldId id="793" r:id="rId33"/>
    <p:sldId id="794" r:id="rId34"/>
    <p:sldId id="795" r:id="rId35"/>
    <p:sldId id="796" r:id="rId36"/>
    <p:sldId id="797" r:id="rId37"/>
    <p:sldId id="798" r:id="rId38"/>
    <p:sldId id="799" r:id="rId39"/>
    <p:sldId id="800" r:id="rId40"/>
    <p:sldId id="801" r:id="rId41"/>
    <p:sldId id="802" r:id="rId42"/>
    <p:sldId id="803" r:id="rId43"/>
    <p:sldId id="804" r:id="rId44"/>
    <p:sldId id="805" r:id="rId45"/>
    <p:sldId id="806" r:id="rId46"/>
    <p:sldId id="807" r:id="rId47"/>
    <p:sldId id="808" r:id="rId48"/>
    <p:sldId id="809" r:id="rId49"/>
    <p:sldId id="810" r:id="rId50"/>
    <p:sldId id="302" r:id="rId51"/>
    <p:sldId id="299" r:id="rId52"/>
    <p:sldId id="493" r:id="rId53"/>
    <p:sldId id="563" r:id="rId54"/>
    <p:sldId id="586" r:id="rId55"/>
    <p:sldId id="590" r:id="rId56"/>
    <p:sldId id="272" r:id="rId57"/>
    <p:sldId id="273" r:id="rId58"/>
    <p:sldId id="275" r:id="rId59"/>
    <p:sldId id="274" r:id="rId60"/>
    <p:sldId id="820" r:id="rId61"/>
    <p:sldId id="821" r:id="rId62"/>
    <p:sldId id="822" r:id="rId63"/>
    <p:sldId id="823" r:id="rId64"/>
    <p:sldId id="824" r:id="rId65"/>
    <p:sldId id="825" r:id="rId66"/>
    <p:sldId id="826" r:id="rId67"/>
    <p:sldId id="827" r:id="rId68"/>
    <p:sldId id="828" r:id="rId69"/>
    <p:sldId id="816" r:id="rId70"/>
    <p:sldId id="268" r:id="rId71"/>
    <p:sldId id="269" r:id="rId72"/>
    <p:sldId id="781" r:id="rId73"/>
    <p:sldId id="267" r:id="rId74"/>
    <p:sldId id="277" r:id="rId75"/>
    <p:sldId id="778" r:id="rId76"/>
    <p:sldId id="779" r:id="rId77"/>
    <p:sldId id="780" r:id="rId78"/>
    <p:sldId id="261" r:id="rId79"/>
    <p:sldId id="262" r:id="rId80"/>
    <p:sldId id="292" r:id="rId81"/>
    <p:sldId id="293" r:id="rId82"/>
    <p:sldId id="263" r:id="rId83"/>
    <p:sldId id="297" r:id="rId84"/>
    <p:sldId id="300" r:id="rId85"/>
  </p:sldIdLst>
  <p:sldSz cx="9144000" cy="6858000" type="letter"/>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10"/>
    <p:restoredTop sz="94674"/>
  </p:normalViewPr>
  <p:slideViewPr>
    <p:cSldViewPr snapToGrid="0" snapToObjects="1">
      <p:cViewPr varScale="1">
        <p:scale>
          <a:sx n="114" d="100"/>
          <a:sy n="114" d="100"/>
        </p:scale>
        <p:origin x="2010" y="102"/>
      </p:cViewPr>
      <p:guideLst>
        <p:guide orient="horz" pos="2160"/>
        <p:guide pos="2880"/>
      </p:guideLst>
    </p:cSldViewPr>
  </p:slideViewPr>
  <p:notesTextViewPr>
    <p:cViewPr>
      <p:scale>
        <a:sx n="1" d="1"/>
        <a:sy n="1" d="1"/>
      </p:scale>
      <p:origin x="0" y="0"/>
    </p:cViewPr>
  </p:notesTextViewPr>
  <p:sorterViewPr>
    <p:cViewPr>
      <p:scale>
        <a:sx n="100" d="100"/>
        <a:sy n="100" d="100"/>
      </p:scale>
      <p:origin x="0" y="-167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mailto:info@spdlgore.com" TargetMode="External"/><Relationship Id="rId1" Type="http://schemas.openxmlformats.org/officeDocument/2006/relationships/hyperlink" Target="mailto:chagnon.martin@spDlgore.coM" TargetMode="External"/><Relationship Id="rId5" Type="http://schemas.openxmlformats.org/officeDocument/2006/relationships/image" Target="../media/image59.png"/><Relationship Id="rId4" Type="http://schemas.openxmlformats.org/officeDocument/2006/relationships/image" Target="../media/image58.png"/></Relationships>
</file>

<file path=ppt/diagrams/_rels/drawing3.xml.rels><?xml version="1.0" encoding="UTF-8" standalone="yes"?>
<Relationships xmlns="http://schemas.openxmlformats.org/package/2006/relationships"><Relationship Id="rId3" Type="http://schemas.openxmlformats.org/officeDocument/2006/relationships/hyperlink" Target="mailto:info@spdlgore.com" TargetMode="External"/><Relationship Id="rId2" Type="http://schemas.openxmlformats.org/officeDocument/2006/relationships/hyperlink" Target="mailto:chagnon.martin@spDlgore.coM" TargetMode="External"/><Relationship Id="rId1" Type="http://schemas.openxmlformats.org/officeDocument/2006/relationships/image" Target="../media/image57.jpg"/><Relationship Id="rId5" Type="http://schemas.openxmlformats.org/officeDocument/2006/relationships/image" Target="../media/image59.png"/><Relationship Id="rId4"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5119C1-71E7-41DA-9D3D-36A1C3B72DF2}" type="doc">
      <dgm:prSet loTypeId="urn:microsoft.com/office/officeart/2005/8/layout/vList5" loCatId="list" qsTypeId="urn:microsoft.com/office/officeart/2005/8/quickstyle/simple5" qsCatId="simple" csTypeId="urn:microsoft.com/office/officeart/2005/8/colors/accent2_2" csCatId="accent2" phldr="1"/>
      <dgm:spPr/>
      <dgm:t>
        <a:bodyPr/>
        <a:lstStyle/>
        <a:p>
          <a:endParaRPr lang="en-US"/>
        </a:p>
      </dgm:t>
    </dgm:pt>
    <dgm:pt modelId="{569B806E-F506-4E87-BD6C-CE5D925A08A4}">
      <dgm:prSet/>
      <dgm:spPr/>
      <dgm:t>
        <a:bodyPr/>
        <a:lstStyle/>
        <a:p>
          <a:r>
            <a:rPr lang="fr-CA" dirty="0"/>
            <a:t>6 factures non payées à la fin de l’exercice</a:t>
          </a:r>
          <a:endParaRPr lang="en-US" dirty="0"/>
        </a:p>
      </dgm:t>
    </dgm:pt>
    <dgm:pt modelId="{0B668742-A93A-414C-AA64-98F47EAA07F9}" type="parTrans" cxnId="{22E5152E-79F6-4F65-B7BE-1867E7A58842}">
      <dgm:prSet/>
      <dgm:spPr/>
      <dgm:t>
        <a:bodyPr/>
        <a:lstStyle/>
        <a:p>
          <a:endParaRPr lang="en-US"/>
        </a:p>
      </dgm:t>
    </dgm:pt>
    <dgm:pt modelId="{CDA568F1-E9FE-42E6-B22A-05AD5F41C80D}" type="sibTrans" cxnId="{22E5152E-79F6-4F65-B7BE-1867E7A58842}">
      <dgm:prSet/>
      <dgm:spPr/>
      <dgm:t>
        <a:bodyPr/>
        <a:lstStyle/>
        <a:p>
          <a:endParaRPr lang="en-US"/>
        </a:p>
      </dgm:t>
    </dgm:pt>
    <dgm:pt modelId="{940CF787-3185-4174-83C2-2DD84FC9D656}">
      <dgm:prSet/>
      <dgm:spPr/>
      <dgm:t>
        <a:bodyPr/>
        <a:lstStyle/>
        <a:p>
          <a:r>
            <a:rPr lang="fr-CA" dirty="0"/>
            <a:t>Efforts soutenus pour rejoindre le plus de gens avec les communications</a:t>
          </a:r>
        </a:p>
      </dgm:t>
    </dgm:pt>
    <dgm:pt modelId="{C58054CE-5968-4897-BF30-A9828CD5B715}" type="parTrans" cxnId="{5DC9E209-E3DE-4AC1-99D6-155D357A8E86}">
      <dgm:prSet/>
      <dgm:spPr/>
      <dgm:t>
        <a:bodyPr/>
        <a:lstStyle/>
        <a:p>
          <a:endParaRPr lang="en-US"/>
        </a:p>
      </dgm:t>
    </dgm:pt>
    <dgm:pt modelId="{F2346156-7055-4521-A130-C329EBA8CE0A}" type="sibTrans" cxnId="{5DC9E209-E3DE-4AC1-99D6-155D357A8E86}">
      <dgm:prSet/>
      <dgm:spPr/>
      <dgm:t>
        <a:bodyPr/>
        <a:lstStyle/>
        <a:p>
          <a:endParaRPr lang="en-US"/>
        </a:p>
      </dgm:t>
    </dgm:pt>
    <dgm:pt modelId="{9FB1C326-C95D-4B16-B39C-FE573984A9C5}">
      <dgm:prSet/>
      <dgm:spPr/>
      <dgm:t>
        <a:bodyPr/>
        <a:lstStyle/>
        <a:p>
          <a:r>
            <a:rPr lang="fr-CA" dirty="0"/>
            <a:t>Augmentation du nombre de propriétaires facturés</a:t>
          </a:r>
          <a:endParaRPr lang="en-US" dirty="0"/>
        </a:p>
      </dgm:t>
    </dgm:pt>
    <dgm:pt modelId="{7F2F1E9B-6BB2-40D5-B4C0-85B11B08893B}" type="parTrans" cxnId="{EC8B0FB9-4A22-4596-86B5-0C88170E6319}">
      <dgm:prSet/>
      <dgm:spPr/>
      <dgm:t>
        <a:bodyPr/>
        <a:lstStyle/>
        <a:p>
          <a:endParaRPr lang="en-US"/>
        </a:p>
      </dgm:t>
    </dgm:pt>
    <dgm:pt modelId="{8608F31D-9A55-4A88-B711-A5BEA554D620}" type="sibTrans" cxnId="{EC8B0FB9-4A22-4596-86B5-0C88170E6319}">
      <dgm:prSet/>
      <dgm:spPr/>
      <dgm:t>
        <a:bodyPr/>
        <a:lstStyle/>
        <a:p>
          <a:endParaRPr lang="en-US"/>
        </a:p>
      </dgm:t>
    </dgm:pt>
    <dgm:pt modelId="{56457CA2-6BBC-4618-AE0F-FA9D4B02D97A}">
      <dgm:prSet/>
      <dgm:spPr>
        <a:noFill/>
      </dgm:spPr>
      <dgm:t>
        <a:bodyPr/>
        <a:lstStyle/>
        <a:p>
          <a:r>
            <a:rPr lang="fr-CA" dirty="0"/>
            <a:t>41 factures de plus que l’exercice précédent</a:t>
          </a:r>
          <a:endParaRPr lang="en-US" dirty="0"/>
        </a:p>
      </dgm:t>
    </dgm:pt>
    <dgm:pt modelId="{4A047F61-5AB2-4609-8EC0-5E9DE2586063}" type="parTrans" cxnId="{08AD0E8E-08AC-4820-921E-4D0356047F40}">
      <dgm:prSet/>
      <dgm:spPr/>
      <dgm:t>
        <a:bodyPr/>
        <a:lstStyle/>
        <a:p>
          <a:endParaRPr lang="en-US"/>
        </a:p>
      </dgm:t>
    </dgm:pt>
    <dgm:pt modelId="{79251DE6-7B1A-4207-BDE1-47A028FAC4CC}" type="sibTrans" cxnId="{08AD0E8E-08AC-4820-921E-4D0356047F40}">
      <dgm:prSet/>
      <dgm:spPr/>
      <dgm:t>
        <a:bodyPr/>
        <a:lstStyle/>
        <a:p>
          <a:endParaRPr lang="en-US"/>
        </a:p>
      </dgm:t>
    </dgm:pt>
    <dgm:pt modelId="{A86F18DB-C013-4965-B9D3-7B1832FC3D98}">
      <dgm:prSet/>
      <dgm:spPr>
        <a:noFill/>
      </dgm:spPr>
      <dgm:t>
        <a:bodyPr/>
        <a:lstStyle/>
        <a:p>
          <a:r>
            <a:rPr lang="fr-CA" dirty="0"/>
            <a:t>13% augmentation des revenus de cotisations</a:t>
          </a:r>
          <a:endParaRPr lang="en-US" dirty="0"/>
        </a:p>
      </dgm:t>
    </dgm:pt>
    <dgm:pt modelId="{00DEE6B1-1D3A-489F-BF1A-6027E952EEC9}" type="parTrans" cxnId="{1345488F-CDEE-48CD-9763-69D3563E801F}">
      <dgm:prSet/>
      <dgm:spPr/>
      <dgm:t>
        <a:bodyPr/>
        <a:lstStyle/>
        <a:p>
          <a:endParaRPr lang="en-US"/>
        </a:p>
      </dgm:t>
    </dgm:pt>
    <dgm:pt modelId="{FB69C39E-E1EA-4E57-8F92-5E5D5157B877}" type="sibTrans" cxnId="{1345488F-CDEE-48CD-9763-69D3563E801F}">
      <dgm:prSet/>
      <dgm:spPr/>
      <dgm:t>
        <a:bodyPr/>
        <a:lstStyle/>
        <a:p>
          <a:endParaRPr lang="en-US"/>
        </a:p>
      </dgm:t>
    </dgm:pt>
    <dgm:pt modelId="{0A89D66A-9167-4AFB-8D90-948F2B39C2B4}">
      <dgm:prSet/>
      <dgm:spPr>
        <a:noFill/>
      </dgm:spPr>
      <dgm:t>
        <a:bodyPr/>
        <a:lstStyle/>
        <a:p>
          <a:r>
            <a:rPr lang="fr-CA" dirty="0"/>
            <a:t>Courriel avant et après l’envoi des factures</a:t>
          </a:r>
        </a:p>
      </dgm:t>
    </dgm:pt>
    <dgm:pt modelId="{39996B62-6E6B-4B64-9089-F4654AD5A180}" type="parTrans" cxnId="{BD61B6D4-FCB2-47FA-A9B5-9C45358AAE05}">
      <dgm:prSet/>
      <dgm:spPr/>
      <dgm:t>
        <a:bodyPr/>
        <a:lstStyle/>
        <a:p>
          <a:endParaRPr lang="en-US"/>
        </a:p>
      </dgm:t>
    </dgm:pt>
    <dgm:pt modelId="{550FD698-5F22-405F-B933-6CF365C4EBB1}" type="sibTrans" cxnId="{BD61B6D4-FCB2-47FA-A9B5-9C45358AAE05}">
      <dgm:prSet/>
      <dgm:spPr/>
      <dgm:t>
        <a:bodyPr/>
        <a:lstStyle/>
        <a:p>
          <a:endParaRPr lang="en-US"/>
        </a:p>
      </dgm:t>
    </dgm:pt>
    <dgm:pt modelId="{AC1B3EFC-F642-4A39-B9F7-09B7916F457C}">
      <dgm:prSet/>
      <dgm:spPr>
        <a:noFill/>
      </dgm:spPr>
      <dgm:t>
        <a:bodyPr/>
        <a:lstStyle/>
        <a:p>
          <a:r>
            <a:rPr lang="fr-CA" dirty="0"/>
            <a:t>Rappel de mon courriel personnel avant l’envoi des relevés de comptes</a:t>
          </a:r>
        </a:p>
      </dgm:t>
    </dgm:pt>
    <dgm:pt modelId="{749344A8-AFC0-4BD0-A738-8F5E09BD2403}" type="parTrans" cxnId="{86F63259-AAC8-4D30-9C0F-14BAD43A24FF}">
      <dgm:prSet/>
      <dgm:spPr/>
      <dgm:t>
        <a:bodyPr/>
        <a:lstStyle/>
        <a:p>
          <a:endParaRPr lang="en-US"/>
        </a:p>
      </dgm:t>
    </dgm:pt>
    <dgm:pt modelId="{032803D3-02CD-4D87-A293-F451A9D82A82}" type="sibTrans" cxnId="{86F63259-AAC8-4D30-9C0F-14BAD43A24FF}">
      <dgm:prSet/>
      <dgm:spPr/>
      <dgm:t>
        <a:bodyPr/>
        <a:lstStyle/>
        <a:p>
          <a:endParaRPr lang="en-US"/>
        </a:p>
      </dgm:t>
    </dgm:pt>
    <dgm:pt modelId="{1DFF6D5D-1BB4-413D-8775-F023AB094B01}">
      <dgm:prSet/>
      <dgm:spPr>
        <a:solidFill>
          <a:schemeClr val="bg1">
            <a:alpha val="90000"/>
          </a:schemeClr>
        </a:solidFill>
      </dgm:spPr>
      <dgm:t>
        <a:bodyPr/>
        <a:lstStyle/>
        <a:p>
          <a:r>
            <a:rPr lang="fr-CA" dirty="0"/>
            <a:t>2 factures ont été acquittées suite à la fin de l’exercice</a:t>
          </a:r>
          <a:endParaRPr lang="en-US" dirty="0"/>
        </a:p>
      </dgm:t>
    </dgm:pt>
    <dgm:pt modelId="{7C0DF8A5-7F18-4252-8368-1883609F3E11}" type="parTrans" cxnId="{3D811BE7-CC23-4626-A5AB-7F8C51BB403F}">
      <dgm:prSet/>
      <dgm:spPr/>
      <dgm:t>
        <a:bodyPr/>
        <a:lstStyle/>
        <a:p>
          <a:endParaRPr lang="en-US"/>
        </a:p>
      </dgm:t>
    </dgm:pt>
    <dgm:pt modelId="{33D7C691-D32E-43C3-A0C2-49AC0F3287B0}" type="sibTrans" cxnId="{3D811BE7-CC23-4626-A5AB-7F8C51BB403F}">
      <dgm:prSet/>
      <dgm:spPr/>
      <dgm:t>
        <a:bodyPr/>
        <a:lstStyle/>
        <a:p>
          <a:endParaRPr lang="en-US"/>
        </a:p>
      </dgm:t>
    </dgm:pt>
    <dgm:pt modelId="{EF6F7CE6-2D2D-41E1-B2DC-D99ED45D78DB}">
      <dgm:prSet/>
      <dgm:spPr>
        <a:solidFill>
          <a:schemeClr val="bg1">
            <a:alpha val="90000"/>
          </a:schemeClr>
        </a:solidFill>
      </dgm:spPr>
      <dgm:t>
        <a:bodyPr/>
        <a:lstStyle/>
        <a:p>
          <a:r>
            <a:rPr lang="fr-CA" dirty="0"/>
            <a:t>Efforts de recouvrement entrepris pour les 4 comptes en souffrance</a:t>
          </a:r>
          <a:endParaRPr lang="en-US" dirty="0"/>
        </a:p>
      </dgm:t>
    </dgm:pt>
    <dgm:pt modelId="{7457F3B7-97BD-4152-A5EF-87A91BD0B0B4}" type="parTrans" cxnId="{34BFA70D-8C06-4300-A684-BB1BEDA10435}">
      <dgm:prSet/>
      <dgm:spPr/>
      <dgm:t>
        <a:bodyPr/>
        <a:lstStyle/>
        <a:p>
          <a:endParaRPr lang="en-US"/>
        </a:p>
      </dgm:t>
    </dgm:pt>
    <dgm:pt modelId="{01D5FC81-5693-4910-A1CA-8D3C3E1839FB}" type="sibTrans" cxnId="{34BFA70D-8C06-4300-A684-BB1BEDA10435}">
      <dgm:prSet/>
      <dgm:spPr/>
      <dgm:t>
        <a:bodyPr/>
        <a:lstStyle/>
        <a:p>
          <a:endParaRPr lang="en-US"/>
        </a:p>
      </dgm:t>
    </dgm:pt>
    <dgm:pt modelId="{0469D4CE-D0CE-4DC5-ACF2-7AAF31167016}" type="pres">
      <dgm:prSet presAssocID="{DA5119C1-71E7-41DA-9D3D-36A1C3B72DF2}" presName="Name0" presStyleCnt="0">
        <dgm:presLayoutVars>
          <dgm:dir/>
          <dgm:animLvl val="lvl"/>
          <dgm:resizeHandles val="exact"/>
        </dgm:presLayoutVars>
      </dgm:prSet>
      <dgm:spPr/>
    </dgm:pt>
    <dgm:pt modelId="{126E0C56-4875-4635-9648-A1AEDB3FC171}" type="pres">
      <dgm:prSet presAssocID="{569B806E-F506-4E87-BD6C-CE5D925A08A4}" presName="linNode" presStyleCnt="0"/>
      <dgm:spPr/>
    </dgm:pt>
    <dgm:pt modelId="{C70A21F3-4EEB-4AFA-8FC5-ECA574277987}" type="pres">
      <dgm:prSet presAssocID="{569B806E-F506-4E87-BD6C-CE5D925A08A4}" presName="parentText" presStyleLbl="node1" presStyleIdx="0" presStyleCnt="3">
        <dgm:presLayoutVars>
          <dgm:chMax val="1"/>
          <dgm:bulletEnabled val="1"/>
        </dgm:presLayoutVars>
      </dgm:prSet>
      <dgm:spPr/>
    </dgm:pt>
    <dgm:pt modelId="{ADCB7B31-30EB-493B-9A72-A9F4DA4730DC}" type="pres">
      <dgm:prSet presAssocID="{569B806E-F506-4E87-BD6C-CE5D925A08A4}" presName="descendantText" presStyleLbl="alignAccFollowNode1" presStyleIdx="0" presStyleCnt="3">
        <dgm:presLayoutVars>
          <dgm:bulletEnabled val="1"/>
        </dgm:presLayoutVars>
      </dgm:prSet>
      <dgm:spPr/>
    </dgm:pt>
    <dgm:pt modelId="{C3630D7C-9310-4357-9330-BC099D928D21}" type="pres">
      <dgm:prSet presAssocID="{CDA568F1-E9FE-42E6-B22A-05AD5F41C80D}" presName="sp" presStyleCnt="0"/>
      <dgm:spPr/>
    </dgm:pt>
    <dgm:pt modelId="{5A92AB2B-CB1D-4554-AD33-2CDDDA6CF2A5}" type="pres">
      <dgm:prSet presAssocID="{940CF787-3185-4174-83C2-2DD84FC9D656}" presName="linNode" presStyleCnt="0"/>
      <dgm:spPr/>
    </dgm:pt>
    <dgm:pt modelId="{45EAB152-8228-49FE-94D2-2DA0CCFFC4E3}" type="pres">
      <dgm:prSet presAssocID="{940CF787-3185-4174-83C2-2DD84FC9D656}" presName="parentText" presStyleLbl="node1" presStyleIdx="1" presStyleCnt="3">
        <dgm:presLayoutVars>
          <dgm:chMax val="1"/>
          <dgm:bulletEnabled val="1"/>
        </dgm:presLayoutVars>
      </dgm:prSet>
      <dgm:spPr/>
    </dgm:pt>
    <dgm:pt modelId="{A4850CE3-7C03-4A01-8855-A0D5EF305CBC}" type="pres">
      <dgm:prSet presAssocID="{940CF787-3185-4174-83C2-2DD84FC9D656}" presName="descendantText" presStyleLbl="alignAccFollowNode1" presStyleIdx="1" presStyleCnt="3">
        <dgm:presLayoutVars>
          <dgm:bulletEnabled val="1"/>
        </dgm:presLayoutVars>
      </dgm:prSet>
      <dgm:spPr/>
    </dgm:pt>
    <dgm:pt modelId="{3CA7BBBE-09AF-475A-990A-FCBB80601512}" type="pres">
      <dgm:prSet presAssocID="{F2346156-7055-4521-A130-C329EBA8CE0A}" presName="sp" presStyleCnt="0"/>
      <dgm:spPr/>
    </dgm:pt>
    <dgm:pt modelId="{ADFC021D-F10E-480B-995D-AF7A5831EFFD}" type="pres">
      <dgm:prSet presAssocID="{9FB1C326-C95D-4B16-B39C-FE573984A9C5}" presName="linNode" presStyleCnt="0"/>
      <dgm:spPr/>
    </dgm:pt>
    <dgm:pt modelId="{72FD79D5-B323-415A-B39E-90DDECAF8FFB}" type="pres">
      <dgm:prSet presAssocID="{9FB1C326-C95D-4B16-B39C-FE573984A9C5}" presName="parentText" presStyleLbl="node1" presStyleIdx="2" presStyleCnt="3">
        <dgm:presLayoutVars>
          <dgm:chMax val="1"/>
          <dgm:bulletEnabled val="1"/>
        </dgm:presLayoutVars>
      </dgm:prSet>
      <dgm:spPr/>
    </dgm:pt>
    <dgm:pt modelId="{A0C5683A-188F-4D39-85F5-FBDE435BBBA9}" type="pres">
      <dgm:prSet presAssocID="{9FB1C326-C95D-4B16-B39C-FE573984A9C5}" presName="descendantText" presStyleLbl="alignAccFollowNode1" presStyleIdx="2" presStyleCnt="3">
        <dgm:presLayoutVars>
          <dgm:bulletEnabled val="1"/>
        </dgm:presLayoutVars>
      </dgm:prSet>
      <dgm:spPr/>
    </dgm:pt>
  </dgm:ptLst>
  <dgm:cxnLst>
    <dgm:cxn modelId="{4AF27009-32AB-4B40-A98F-1EAA5C76E8D4}" type="presOf" srcId="{DA5119C1-71E7-41DA-9D3D-36A1C3B72DF2}" destId="{0469D4CE-D0CE-4DC5-ACF2-7AAF31167016}" srcOrd="0" destOrd="0" presId="urn:microsoft.com/office/officeart/2005/8/layout/vList5"/>
    <dgm:cxn modelId="{5DC9E209-E3DE-4AC1-99D6-155D357A8E86}" srcId="{DA5119C1-71E7-41DA-9D3D-36A1C3B72DF2}" destId="{940CF787-3185-4174-83C2-2DD84FC9D656}" srcOrd="1" destOrd="0" parTransId="{C58054CE-5968-4897-BF30-A9828CD5B715}" sibTransId="{F2346156-7055-4521-A130-C329EBA8CE0A}"/>
    <dgm:cxn modelId="{34BFA70D-8C06-4300-A684-BB1BEDA10435}" srcId="{569B806E-F506-4E87-BD6C-CE5D925A08A4}" destId="{EF6F7CE6-2D2D-41E1-B2DC-D99ED45D78DB}" srcOrd="1" destOrd="0" parTransId="{7457F3B7-97BD-4152-A5EF-87A91BD0B0B4}" sibTransId="{01D5FC81-5693-4910-A1CA-8D3C3E1839FB}"/>
    <dgm:cxn modelId="{C5E27B14-D08B-4652-A3C2-31C1FEBE5B06}" type="presOf" srcId="{569B806E-F506-4E87-BD6C-CE5D925A08A4}" destId="{C70A21F3-4EEB-4AFA-8FC5-ECA574277987}" srcOrd="0" destOrd="0" presId="urn:microsoft.com/office/officeart/2005/8/layout/vList5"/>
    <dgm:cxn modelId="{3071BD22-1040-40B5-A57B-7A7F942589A4}" type="presOf" srcId="{1DFF6D5D-1BB4-413D-8775-F023AB094B01}" destId="{ADCB7B31-30EB-493B-9A72-A9F4DA4730DC}" srcOrd="0" destOrd="0" presId="urn:microsoft.com/office/officeart/2005/8/layout/vList5"/>
    <dgm:cxn modelId="{22E5152E-79F6-4F65-B7BE-1867E7A58842}" srcId="{DA5119C1-71E7-41DA-9D3D-36A1C3B72DF2}" destId="{569B806E-F506-4E87-BD6C-CE5D925A08A4}" srcOrd="0" destOrd="0" parTransId="{0B668742-A93A-414C-AA64-98F47EAA07F9}" sibTransId="{CDA568F1-E9FE-42E6-B22A-05AD5F41C80D}"/>
    <dgm:cxn modelId="{C65BE73E-EEBD-4E18-B4EE-EEBF8FD0AF59}" type="presOf" srcId="{56457CA2-6BBC-4618-AE0F-FA9D4B02D97A}" destId="{A0C5683A-188F-4D39-85F5-FBDE435BBBA9}" srcOrd="0" destOrd="0" presId="urn:microsoft.com/office/officeart/2005/8/layout/vList5"/>
    <dgm:cxn modelId="{4B6A6A63-0158-4AE2-BEDB-52A7A0EA418C}" type="presOf" srcId="{0A89D66A-9167-4AFB-8D90-948F2B39C2B4}" destId="{A4850CE3-7C03-4A01-8855-A0D5EF305CBC}" srcOrd="0" destOrd="0" presId="urn:microsoft.com/office/officeart/2005/8/layout/vList5"/>
    <dgm:cxn modelId="{B2B38371-04ED-4770-9F4B-2D30C3319B6A}" type="presOf" srcId="{EF6F7CE6-2D2D-41E1-B2DC-D99ED45D78DB}" destId="{ADCB7B31-30EB-493B-9A72-A9F4DA4730DC}" srcOrd="0" destOrd="1" presId="urn:microsoft.com/office/officeart/2005/8/layout/vList5"/>
    <dgm:cxn modelId="{72389F72-7449-40B2-8719-C37EB96ACF30}" type="presOf" srcId="{940CF787-3185-4174-83C2-2DD84FC9D656}" destId="{45EAB152-8228-49FE-94D2-2DA0CCFFC4E3}" srcOrd="0" destOrd="0" presId="urn:microsoft.com/office/officeart/2005/8/layout/vList5"/>
    <dgm:cxn modelId="{86F63259-AAC8-4D30-9C0F-14BAD43A24FF}" srcId="{940CF787-3185-4174-83C2-2DD84FC9D656}" destId="{AC1B3EFC-F642-4A39-B9F7-09B7916F457C}" srcOrd="1" destOrd="0" parTransId="{749344A8-AFC0-4BD0-A738-8F5E09BD2403}" sibTransId="{032803D3-02CD-4D87-A293-F451A9D82A82}"/>
    <dgm:cxn modelId="{08AD0E8E-08AC-4820-921E-4D0356047F40}" srcId="{9FB1C326-C95D-4B16-B39C-FE573984A9C5}" destId="{56457CA2-6BBC-4618-AE0F-FA9D4B02D97A}" srcOrd="0" destOrd="0" parTransId="{4A047F61-5AB2-4609-8EC0-5E9DE2586063}" sibTransId="{79251DE6-7B1A-4207-BDE1-47A028FAC4CC}"/>
    <dgm:cxn modelId="{1345488F-CDEE-48CD-9763-69D3563E801F}" srcId="{9FB1C326-C95D-4B16-B39C-FE573984A9C5}" destId="{A86F18DB-C013-4965-B9D3-7B1832FC3D98}" srcOrd="1" destOrd="0" parTransId="{00DEE6B1-1D3A-489F-BF1A-6027E952EEC9}" sibTransId="{FB69C39E-E1EA-4E57-8F92-5E5D5157B877}"/>
    <dgm:cxn modelId="{123382A6-A9F1-4633-BCF4-D072B1D79A06}" type="presOf" srcId="{9FB1C326-C95D-4B16-B39C-FE573984A9C5}" destId="{72FD79D5-B323-415A-B39E-90DDECAF8FFB}" srcOrd="0" destOrd="0" presId="urn:microsoft.com/office/officeart/2005/8/layout/vList5"/>
    <dgm:cxn modelId="{EC8B0FB9-4A22-4596-86B5-0C88170E6319}" srcId="{DA5119C1-71E7-41DA-9D3D-36A1C3B72DF2}" destId="{9FB1C326-C95D-4B16-B39C-FE573984A9C5}" srcOrd="2" destOrd="0" parTransId="{7F2F1E9B-6BB2-40D5-B4C0-85B11B08893B}" sibTransId="{8608F31D-9A55-4A88-B711-A5BEA554D620}"/>
    <dgm:cxn modelId="{BDF8B4D0-3312-45A6-9BAE-6C95C752FFC4}" type="presOf" srcId="{AC1B3EFC-F642-4A39-B9F7-09B7916F457C}" destId="{A4850CE3-7C03-4A01-8855-A0D5EF305CBC}" srcOrd="0" destOrd="1" presId="urn:microsoft.com/office/officeart/2005/8/layout/vList5"/>
    <dgm:cxn modelId="{BD61B6D4-FCB2-47FA-A9B5-9C45358AAE05}" srcId="{940CF787-3185-4174-83C2-2DD84FC9D656}" destId="{0A89D66A-9167-4AFB-8D90-948F2B39C2B4}" srcOrd="0" destOrd="0" parTransId="{39996B62-6E6B-4B64-9089-F4654AD5A180}" sibTransId="{550FD698-5F22-405F-B933-6CF365C4EBB1}"/>
    <dgm:cxn modelId="{098783E3-EDAC-460D-B922-6731D4C61BEA}" type="presOf" srcId="{A86F18DB-C013-4965-B9D3-7B1832FC3D98}" destId="{A0C5683A-188F-4D39-85F5-FBDE435BBBA9}" srcOrd="0" destOrd="1" presId="urn:microsoft.com/office/officeart/2005/8/layout/vList5"/>
    <dgm:cxn modelId="{3D811BE7-CC23-4626-A5AB-7F8C51BB403F}" srcId="{569B806E-F506-4E87-BD6C-CE5D925A08A4}" destId="{1DFF6D5D-1BB4-413D-8775-F023AB094B01}" srcOrd="0" destOrd="0" parTransId="{7C0DF8A5-7F18-4252-8368-1883609F3E11}" sibTransId="{33D7C691-D32E-43C3-A0C2-49AC0F3287B0}"/>
    <dgm:cxn modelId="{BD21A95A-BF25-42B3-A217-77D661D5B8C9}" type="presParOf" srcId="{0469D4CE-D0CE-4DC5-ACF2-7AAF31167016}" destId="{126E0C56-4875-4635-9648-A1AEDB3FC171}" srcOrd="0" destOrd="0" presId="urn:microsoft.com/office/officeart/2005/8/layout/vList5"/>
    <dgm:cxn modelId="{51020BC4-3296-4383-AFFD-A91460A6D1ED}" type="presParOf" srcId="{126E0C56-4875-4635-9648-A1AEDB3FC171}" destId="{C70A21F3-4EEB-4AFA-8FC5-ECA574277987}" srcOrd="0" destOrd="0" presId="urn:microsoft.com/office/officeart/2005/8/layout/vList5"/>
    <dgm:cxn modelId="{B4CD7C79-7928-4D5C-8EA3-38DAC8A0968C}" type="presParOf" srcId="{126E0C56-4875-4635-9648-A1AEDB3FC171}" destId="{ADCB7B31-30EB-493B-9A72-A9F4DA4730DC}" srcOrd="1" destOrd="0" presId="urn:microsoft.com/office/officeart/2005/8/layout/vList5"/>
    <dgm:cxn modelId="{23C052DE-A938-4275-9633-BB4C08FA3DA5}" type="presParOf" srcId="{0469D4CE-D0CE-4DC5-ACF2-7AAF31167016}" destId="{C3630D7C-9310-4357-9330-BC099D928D21}" srcOrd="1" destOrd="0" presId="urn:microsoft.com/office/officeart/2005/8/layout/vList5"/>
    <dgm:cxn modelId="{09D4C441-FFEA-438B-A0F3-15EB6BCF00FF}" type="presParOf" srcId="{0469D4CE-D0CE-4DC5-ACF2-7AAF31167016}" destId="{5A92AB2B-CB1D-4554-AD33-2CDDDA6CF2A5}" srcOrd="2" destOrd="0" presId="urn:microsoft.com/office/officeart/2005/8/layout/vList5"/>
    <dgm:cxn modelId="{2301BEE3-281A-4095-940C-D6F289963F51}" type="presParOf" srcId="{5A92AB2B-CB1D-4554-AD33-2CDDDA6CF2A5}" destId="{45EAB152-8228-49FE-94D2-2DA0CCFFC4E3}" srcOrd="0" destOrd="0" presId="urn:microsoft.com/office/officeart/2005/8/layout/vList5"/>
    <dgm:cxn modelId="{25B559CB-C1CD-47FB-8986-D2CB1AD2DDD6}" type="presParOf" srcId="{5A92AB2B-CB1D-4554-AD33-2CDDDA6CF2A5}" destId="{A4850CE3-7C03-4A01-8855-A0D5EF305CBC}" srcOrd="1" destOrd="0" presId="urn:microsoft.com/office/officeart/2005/8/layout/vList5"/>
    <dgm:cxn modelId="{FA06085D-6713-4C26-9368-F00FF4978D5D}" type="presParOf" srcId="{0469D4CE-D0CE-4DC5-ACF2-7AAF31167016}" destId="{3CA7BBBE-09AF-475A-990A-FCBB80601512}" srcOrd="3" destOrd="0" presId="urn:microsoft.com/office/officeart/2005/8/layout/vList5"/>
    <dgm:cxn modelId="{41051CEB-01E1-476E-98CB-796B129A4F03}" type="presParOf" srcId="{0469D4CE-D0CE-4DC5-ACF2-7AAF31167016}" destId="{ADFC021D-F10E-480B-995D-AF7A5831EFFD}" srcOrd="4" destOrd="0" presId="urn:microsoft.com/office/officeart/2005/8/layout/vList5"/>
    <dgm:cxn modelId="{E149777C-5915-459B-B6E9-4E6C7F53138B}" type="presParOf" srcId="{ADFC021D-F10E-480B-995D-AF7A5831EFFD}" destId="{72FD79D5-B323-415A-B39E-90DDECAF8FFB}" srcOrd="0" destOrd="0" presId="urn:microsoft.com/office/officeart/2005/8/layout/vList5"/>
    <dgm:cxn modelId="{7948AF76-7963-42C6-8A95-BDB0CF88A2AD}" type="presParOf" srcId="{ADFC021D-F10E-480B-995D-AF7A5831EFFD}" destId="{A0C5683A-188F-4D39-85F5-FBDE435BBBA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496539-D309-441E-99FD-9141137682D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CA"/>
        </a:p>
      </dgm:t>
    </dgm:pt>
    <dgm:pt modelId="{966C9BB8-E8A4-4F1B-A7F4-446156376CDC}">
      <dgm:prSet/>
      <dgm:spPr/>
      <dgm:t>
        <a:bodyPr/>
        <a:lstStyle/>
        <a:p>
          <a:r>
            <a:rPr lang="en-US" i="0" baseline="0"/>
            <a:t>Frais annuels SPDL - Rappel </a:t>
          </a:r>
          <a:endParaRPr lang="en-CA"/>
        </a:p>
      </dgm:t>
    </dgm:pt>
    <dgm:pt modelId="{5AF31DD8-7099-4A0A-ABD2-DC815D1B0512}" type="parTrans" cxnId="{2E5E1FF7-9D7B-404C-BAD4-2C0E8478D029}">
      <dgm:prSet/>
      <dgm:spPr/>
      <dgm:t>
        <a:bodyPr/>
        <a:lstStyle/>
        <a:p>
          <a:endParaRPr lang="en-CA"/>
        </a:p>
      </dgm:t>
    </dgm:pt>
    <dgm:pt modelId="{C861822D-60A2-4B6C-A25C-D9FB52A20842}" type="sibTrans" cxnId="{2E5E1FF7-9D7B-404C-BAD4-2C0E8478D029}">
      <dgm:prSet/>
      <dgm:spPr/>
      <dgm:t>
        <a:bodyPr/>
        <a:lstStyle/>
        <a:p>
          <a:endParaRPr lang="en-CA"/>
        </a:p>
      </dgm:t>
    </dgm:pt>
    <dgm:pt modelId="{6F8120BC-F160-40DD-9C13-232DE31F6E2D}" type="pres">
      <dgm:prSet presAssocID="{71496539-D309-441E-99FD-9141137682D5}" presName="linear" presStyleCnt="0">
        <dgm:presLayoutVars>
          <dgm:animLvl val="lvl"/>
          <dgm:resizeHandles val="exact"/>
        </dgm:presLayoutVars>
      </dgm:prSet>
      <dgm:spPr/>
    </dgm:pt>
    <dgm:pt modelId="{A9779847-A09C-48B5-B53D-46005674968E}" type="pres">
      <dgm:prSet presAssocID="{966C9BB8-E8A4-4F1B-A7F4-446156376CDC}" presName="parentText" presStyleLbl="node1" presStyleIdx="0" presStyleCnt="1">
        <dgm:presLayoutVars>
          <dgm:chMax val="0"/>
          <dgm:bulletEnabled val="1"/>
        </dgm:presLayoutVars>
      </dgm:prSet>
      <dgm:spPr/>
    </dgm:pt>
  </dgm:ptLst>
  <dgm:cxnLst>
    <dgm:cxn modelId="{B4DBC47E-174F-4A66-B6B4-EA8A8BBC1D5C}" type="presOf" srcId="{966C9BB8-E8A4-4F1B-A7F4-446156376CDC}" destId="{A9779847-A09C-48B5-B53D-46005674968E}" srcOrd="0" destOrd="0" presId="urn:microsoft.com/office/officeart/2005/8/layout/vList2"/>
    <dgm:cxn modelId="{A71750E8-6604-44C9-812C-899F018164B0}" type="presOf" srcId="{71496539-D309-441E-99FD-9141137682D5}" destId="{6F8120BC-F160-40DD-9C13-232DE31F6E2D}" srcOrd="0" destOrd="0" presId="urn:microsoft.com/office/officeart/2005/8/layout/vList2"/>
    <dgm:cxn modelId="{2E5E1FF7-9D7B-404C-BAD4-2C0E8478D029}" srcId="{71496539-D309-441E-99FD-9141137682D5}" destId="{966C9BB8-E8A4-4F1B-A7F4-446156376CDC}" srcOrd="0" destOrd="0" parTransId="{5AF31DD8-7099-4A0A-ABD2-DC815D1B0512}" sibTransId="{C861822D-60A2-4B6C-A25C-D9FB52A20842}"/>
    <dgm:cxn modelId="{871C4B7F-97D0-4642-8ED5-135647543C8C}" type="presParOf" srcId="{6F8120BC-F160-40DD-9C13-232DE31F6E2D}" destId="{A9779847-A09C-48B5-B53D-46005674968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custT="1"/>
      <dgm:spPr/>
      <dgm:t>
        <a:bodyPr/>
        <a:lstStyle/>
        <a:p>
          <a:pPr>
            <a:lnSpc>
              <a:spcPct val="100000"/>
            </a:lnSpc>
            <a:defRPr cap="all"/>
          </a:pPr>
          <a:r>
            <a:rPr lang="en-US" sz="1400" b="1" dirty="0">
              <a:latin typeface="Bahnschrift Condensed" panose="020B0502040204020203" pitchFamily="34" charset="0"/>
            </a:rPr>
            <a:t>-</a:t>
          </a:r>
          <a:r>
            <a:rPr lang="en-US" sz="1400" b="1" dirty="0" err="1">
              <a:latin typeface="Bahnschrift Condensed" panose="020B0502040204020203" pitchFamily="34" charset="0"/>
            </a:rPr>
            <a:t>Dûs</a:t>
          </a:r>
          <a:r>
            <a:rPr lang="en-US" sz="1400" b="1" dirty="0">
              <a:latin typeface="Bahnschrift Condensed" panose="020B0502040204020203" pitchFamily="34" charset="0"/>
            </a:rPr>
            <a:t> </a:t>
          </a:r>
          <a:r>
            <a:rPr lang="en-US" sz="1400" b="1" dirty="0" err="1">
              <a:latin typeface="Bahnschrift Condensed" panose="020B0502040204020203" pitchFamily="34" charset="0"/>
            </a:rPr>
            <a:t>chaque</a:t>
          </a:r>
          <a:r>
            <a:rPr lang="en-US" sz="1400" b="1" dirty="0">
              <a:latin typeface="Bahnschrift Condensed" panose="020B0502040204020203" pitchFamily="34" charset="0"/>
            </a:rPr>
            <a:t> </a:t>
          </a:r>
          <a:r>
            <a:rPr lang="en-US" sz="1400" b="1" dirty="0" err="1">
              <a:latin typeface="Bahnschrift Condensed" panose="020B0502040204020203" pitchFamily="34" charset="0"/>
            </a:rPr>
            <a:t>année</a:t>
          </a:r>
          <a:r>
            <a:rPr lang="en-US" sz="1400" b="1" dirty="0">
              <a:latin typeface="Bahnschrift Condensed" panose="020B0502040204020203" pitchFamily="34" charset="0"/>
            </a:rPr>
            <a:t> </a:t>
          </a:r>
          <a:r>
            <a:rPr lang="en-US" sz="1400" b="1" dirty="0" err="1">
              <a:latin typeface="Bahnschrift Condensed" panose="020B0502040204020203" pitchFamily="34" charset="0"/>
            </a:rPr>
            <a:t>en</a:t>
          </a:r>
          <a:r>
            <a:rPr lang="en-US" sz="1400" b="1" dirty="0">
              <a:latin typeface="Bahnschrift Condensed" panose="020B0502040204020203" pitchFamily="34" charset="0"/>
            </a:rPr>
            <a:t> </a:t>
          </a:r>
          <a:r>
            <a:rPr lang="en-US" sz="1400" b="1" dirty="0" err="1">
              <a:latin typeface="Bahnschrift Condensed" panose="020B0502040204020203" pitchFamily="34" charset="0"/>
            </a:rPr>
            <a:t>avril</a:t>
          </a:r>
          <a:r>
            <a:rPr lang="en-US" sz="1400" b="1" dirty="0">
              <a:latin typeface="Bahnschrift Condensed" panose="020B0502040204020203" pitchFamily="34" charset="0"/>
            </a:rPr>
            <a:t>, </a:t>
          </a:r>
          <a:r>
            <a:rPr lang="en-US" sz="1400" b="1" dirty="0" err="1">
              <a:latin typeface="Bahnschrift Condensed" panose="020B0502040204020203" pitchFamily="34" charset="0"/>
            </a:rPr>
            <a:t>Courriel</a:t>
          </a:r>
          <a:r>
            <a:rPr lang="en-US" sz="1400" b="1" dirty="0">
              <a:latin typeface="Bahnschrift Condensed" panose="020B0502040204020203" pitchFamily="34" charset="0"/>
            </a:rPr>
            <a:t> </a:t>
          </a:r>
          <a:r>
            <a:rPr lang="en-US" sz="1400" b="1" dirty="0" err="1">
              <a:latin typeface="Bahnschrift Condensed" panose="020B0502040204020203" pitchFamily="34" charset="0"/>
            </a:rPr>
            <a:t>envoyé</a:t>
          </a:r>
          <a:r>
            <a:rPr lang="en-US" sz="1400" b="1" dirty="0">
              <a:latin typeface="Bahnschrift Condensed" panose="020B0502040204020203" pitchFamily="34" charset="0"/>
            </a:rPr>
            <a:t> par </a:t>
          </a:r>
          <a:r>
            <a:rPr lang="en-US" sz="1400" b="1" dirty="0" err="1">
              <a:latin typeface="Bahnschrift Condensed" panose="020B0502040204020203" pitchFamily="34" charset="0"/>
              <a:hlinkClick xmlns:r="http://schemas.openxmlformats.org/officeDocument/2006/relationships" r:id="rId1"/>
            </a:rPr>
            <a:t>chagnon.martin@spDlgore.coM</a:t>
          </a:r>
          <a:endParaRPr lang="en-US" sz="1400" b="1" dirty="0">
            <a:latin typeface="Bahnschrift Condensed" panose="020B0502040204020203" pitchFamily="34" charset="0"/>
          </a:endParaRPr>
        </a:p>
        <a:p>
          <a:pPr>
            <a:lnSpc>
              <a:spcPct val="100000"/>
            </a:lnSpc>
            <a:defRPr cap="all"/>
          </a:pPr>
          <a:endParaRPr lang="en-US" sz="1400" b="1" dirty="0">
            <a:latin typeface="Bahnschrift Condensed" panose="020B0502040204020203" pitchFamily="34" charset="0"/>
          </a:endParaRPr>
        </a:p>
        <a:p>
          <a:pPr>
            <a:lnSpc>
              <a:spcPct val="100000"/>
            </a:lnSpc>
            <a:defRPr cap="all"/>
          </a:pPr>
          <a:r>
            <a:rPr lang="en-US" sz="1400" b="1" dirty="0">
              <a:latin typeface="Bahnschrift Condensed" panose="020B0502040204020203" pitchFamily="34" charset="0"/>
            </a:rPr>
            <a:t>- </a:t>
          </a:r>
          <a:r>
            <a:rPr lang="en-US" sz="1400" b="1" dirty="0" err="1">
              <a:latin typeface="Bahnschrift Condensed" panose="020B0502040204020203" pitchFamily="34" charset="0"/>
            </a:rPr>
            <a:t>Vous</a:t>
          </a:r>
          <a:r>
            <a:rPr lang="en-US" sz="1400" b="1" dirty="0">
              <a:latin typeface="Bahnschrift Condensed" panose="020B0502040204020203" pitchFamily="34" charset="0"/>
            </a:rPr>
            <a:t> </a:t>
          </a:r>
          <a:r>
            <a:rPr lang="en-US" sz="1400" b="1" dirty="0" err="1">
              <a:latin typeface="Bahnschrift Condensed" panose="020B0502040204020203" pitchFamily="34" charset="0"/>
            </a:rPr>
            <a:t>êtes</a:t>
          </a:r>
          <a:r>
            <a:rPr lang="en-US" sz="1400" b="1" dirty="0">
              <a:latin typeface="Bahnschrift Condensed" panose="020B0502040204020203" pitchFamily="34" charset="0"/>
            </a:rPr>
            <a:t> nouveau proprio d’un Terrain </a:t>
          </a:r>
          <a:r>
            <a:rPr lang="en-US" sz="1400" b="1" dirty="0" err="1">
              <a:latin typeface="Bahnschrift Condensed" panose="020B0502040204020203" pitchFamily="34" charset="0"/>
            </a:rPr>
            <a:t>ou</a:t>
          </a:r>
          <a:r>
            <a:rPr lang="en-US" sz="1400" b="1" dirty="0">
              <a:latin typeface="Bahnschrift Condensed" panose="020B0502040204020203" pitchFamily="34" charset="0"/>
            </a:rPr>
            <a:t> </a:t>
          </a:r>
          <a:r>
            <a:rPr lang="en-US" sz="1400" b="1" dirty="0" err="1">
              <a:latin typeface="Bahnschrift Condensed" panose="020B0502040204020203" pitchFamily="34" charset="0"/>
            </a:rPr>
            <a:t>d’une</a:t>
          </a:r>
          <a:r>
            <a:rPr lang="en-US" sz="1400" b="1" dirty="0">
              <a:latin typeface="Bahnschrift Condensed" panose="020B0502040204020203" pitchFamily="34" charset="0"/>
            </a:rPr>
            <a:t> </a:t>
          </a:r>
          <a:r>
            <a:rPr lang="en-US" sz="1400" b="1" dirty="0" err="1">
              <a:latin typeface="Bahnschrift Condensed" panose="020B0502040204020203" pitchFamily="34" charset="0"/>
            </a:rPr>
            <a:t>maison</a:t>
          </a:r>
          <a:r>
            <a:rPr lang="en-US" sz="1400" b="1" dirty="0">
              <a:latin typeface="Bahnschrift Condensed" panose="020B0502040204020203" pitchFamily="34" charset="0"/>
            </a:rPr>
            <a:t>?  </a:t>
          </a:r>
          <a:r>
            <a:rPr lang="en-US" sz="1400" b="1" dirty="0" err="1">
              <a:latin typeface="Bahnschrift Condensed" panose="020B0502040204020203" pitchFamily="34" charset="0"/>
            </a:rPr>
            <a:t>contactez</a:t>
          </a:r>
          <a:r>
            <a:rPr lang="en-US" sz="1400" b="1" dirty="0">
              <a:latin typeface="Bahnschrift Condensed" panose="020B0502040204020203" pitchFamily="34" charset="0"/>
            </a:rPr>
            <a:t> nous a </a:t>
          </a:r>
          <a:r>
            <a:rPr lang="en-US" sz="1400" b="1" dirty="0">
              <a:latin typeface="Bahnschrift Condensed" panose="020B0502040204020203" pitchFamily="34" charset="0"/>
              <a:hlinkClick xmlns:r="http://schemas.openxmlformats.org/officeDocument/2006/relationships" r:id="rId2"/>
            </a:rPr>
            <a:t>info@spdlgore.com</a:t>
          </a:r>
          <a:endParaRPr lang="en-US" sz="1400" b="1" dirty="0">
            <a:latin typeface="Bahnschrift Condensed" panose="020B0502040204020203" pitchFamily="34" charset="0"/>
          </a:endParaRPr>
        </a:p>
        <a:p>
          <a:pPr>
            <a:lnSpc>
              <a:spcPct val="100000"/>
            </a:lnSpc>
            <a:defRPr cap="all"/>
          </a:pPr>
          <a:r>
            <a:rPr lang="en-US" sz="1400" b="1" dirty="0">
              <a:latin typeface="Bahnschrift Condensed" panose="020B0502040204020203" pitchFamily="34" charset="0"/>
            </a:rPr>
            <a:t>-</a:t>
          </a:r>
          <a:r>
            <a:rPr lang="en-US" sz="1400" b="1" dirty="0" err="1">
              <a:latin typeface="Bahnschrift Condensed" panose="020B0502040204020203" pitchFamily="34" charset="0"/>
            </a:rPr>
            <a:t>Mettez</a:t>
          </a:r>
          <a:r>
            <a:rPr lang="en-US" sz="1400" b="1" dirty="0">
              <a:latin typeface="Bahnschrift Condensed" panose="020B0502040204020203" pitchFamily="34" charset="0"/>
            </a:rPr>
            <a:t> a Jour </a:t>
          </a:r>
          <a:r>
            <a:rPr lang="en-US" sz="1400" b="1" dirty="0" err="1">
              <a:latin typeface="Bahnschrift Condensed" panose="020B0502040204020203" pitchFamily="34" charset="0"/>
            </a:rPr>
            <a:t>vos</a:t>
          </a:r>
          <a:r>
            <a:rPr lang="en-US" sz="1400" b="1" dirty="0">
              <a:latin typeface="Bahnschrift Condensed" panose="020B0502040204020203" pitchFamily="34" charset="0"/>
            </a:rPr>
            <a:t> INFOS </a:t>
          </a:r>
          <a:r>
            <a:rPr lang="en-US" sz="1400" b="1" dirty="0" err="1">
              <a:latin typeface="Bahnschrift Condensed" panose="020B0502040204020203" pitchFamily="34" charset="0"/>
            </a:rPr>
            <a:t>en</a:t>
          </a:r>
          <a:r>
            <a:rPr lang="en-US" sz="1400" b="1" dirty="0">
              <a:latin typeface="Bahnschrift Condensed" panose="020B0502040204020203" pitchFamily="34" charset="0"/>
            </a:rPr>
            <a:t> tout temps</a:t>
          </a:r>
        </a:p>
        <a:p>
          <a:pPr>
            <a:lnSpc>
              <a:spcPct val="100000"/>
            </a:lnSpc>
            <a:defRPr cap="all"/>
          </a:pPr>
          <a:endParaRPr lang="en-US" sz="1400" b="1" dirty="0">
            <a:latin typeface="Bahnschrift Condensed" panose="020B0502040204020203" pitchFamily="34" charset="0"/>
          </a:endParaRPr>
        </a:p>
        <a:p>
          <a:pPr>
            <a:lnSpc>
              <a:spcPct val="100000"/>
            </a:lnSpc>
            <a:defRPr cap="all"/>
          </a:pPr>
          <a:r>
            <a:rPr lang="en-US" sz="1400" b="1" dirty="0">
              <a:latin typeface="Bahnschrift Condensed" panose="020B0502040204020203" pitchFamily="34" charset="0"/>
            </a:rPr>
            <a:t>-</a:t>
          </a:r>
          <a:r>
            <a:rPr lang="en-US" sz="1400" b="1" dirty="0" err="1">
              <a:latin typeface="Bahnschrift Condensed" panose="020B0502040204020203" pitchFamily="34" charset="0"/>
            </a:rPr>
            <a:t>Ajoutez</a:t>
          </a:r>
          <a:r>
            <a:rPr lang="en-US" sz="1400" b="1" dirty="0">
              <a:latin typeface="Bahnschrift Condensed" panose="020B0502040204020203" pitchFamily="34" charset="0"/>
            </a:rPr>
            <a:t> CES </a:t>
          </a:r>
          <a:r>
            <a:rPr lang="en-US" sz="1400" b="1" dirty="0" err="1">
              <a:latin typeface="Bahnschrift Condensed" panose="020B0502040204020203" pitchFamily="34" charset="0"/>
            </a:rPr>
            <a:t>ADRESSes</a:t>
          </a:r>
          <a:r>
            <a:rPr lang="en-US" sz="1400" b="1" dirty="0">
              <a:latin typeface="Bahnschrift Condensed" panose="020B0502040204020203" pitchFamily="34" charset="0"/>
            </a:rPr>
            <a:t> </a:t>
          </a:r>
          <a:r>
            <a:rPr lang="en-US" sz="1400" b="1" dirty="0" err="1">
              <a:latin typeface="Bahnschrift Condensed" panose="020B0502040204020203" pitchFamily="34" charset="0"/>
            </a:rPr>
            <a:t>courriel</a:t>
          </a:r>
          <a:r>
            <a:rPr lang="en-US" sz="1400" b="1" dirty="0">
              <a:latin typeface="Bahnschrift Condensed" panose="020B0502040204020203" pitchFamily="34" charset="0"/>
            </a:rPr>
            <a:t> a </a:t>
          </a:r>
          <a:r>
            <a:rPr lang="en-US" sz="1400" b="1" dirty="0" err="1">
              <a:latin typeface="Bahnschrift Condensed" panose="020B0502040204020203" pitchFamily="34" charset="0"/>
            </a:rPr>
            <a:t>vos</a:t>
          </a:r>
          <a:r>
            <a:rPr lang="en-US" sz="1400" b="1" dirty="0">
              <a:latin typeface="Bahnschrift Condensed" panose="020B0502040204020203" pitchFamily="34" charset="0"/>
            </a:rPr>
            <a:t> EXPÉDITEURS SÛRs et VIP</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custT="1"/>
      <dgm:spPr/>
      <dgm:t>
        <a:bodyPr/>
        <a:lstStyle/>
        <a:p>
          <a:pPr algn="ctr">
            <a:lnSpc>
              <a:spcPct val="100000"/>
            </a:lnSpc>
            <a:defRPr cap="all"/>
          </a:pPr>
          <a:r>
            <a:rPr lang="en-US" sz="1400" b="1" dirty="0">
              <a:latin typeface="Bahnschrift Condensed" panose="020B0502040204020203" pitchFamily="34" charset="0"/>
            </a:rPr>
            <a:t>-</a:t>
          </a:r>
          <a:r>
            <a:rPr lang="en-US" sz="1400" b="1" dirty="0" err="1">
              <a:latin typeface="Bahnschrift Condensed" panose="020B0502040204020203" pitchFamily="34" charset="0"/>
            </a:rPr>
            <a:t>Permettent</a:t>
          </a:r>
          <a:r>
            <a:rPr lang="en-US" sz="1400" b="1" dirty="0">
              <a:latin typeface="Bahnschrift Condensed" panose="020B0502040204020203" pitchFamily="34" charset="0"/>
            </a:rPr>
            <a:t> </a:t>
          </a:r>
          <a:r>
            <a:rPr lang="en-US" sz="1400" b="1" dirty="0" err="1">
              <a:latin typeface="Bahnschrift Condensed" panose="020B0502040204020203" pitchFamily="34" charset="0"/>
            </a:rPr>
            <a:t>d’entretenir</a:t>
          </a:r>
          <a:r>
            <a:rPr lang="en-US" sz="1400" b="1" dirty="0">
              <a:latin typeface="Bahnschrift Condensed" panose="020B0502040204020203" pitchFamily="34" charset="0"/>
            </a:rPr>
            <a:t> les routes du </a:t>
          </a:r>
          <a:r>
            <a:rPr lang="en-US" sz="1400" b="1" dirty="0" err="1">
              <a:latin typeface="Bahnschrift Condensed" panose="020B0502040204020203" pitchFamily="34" charset="0"/>
            </a:rPr>
            <a:t>domaine</a:t>
          </a:r>
          <a:r>
            <a:rPr lang="en-US" sz="1400" b="1" dirty="0">
              <a:latin typeface="Bahnschrift Condensed" panose="020B0502040204020203" pitchFamily="34" charset="0"/>
            </a:rPr>
            <a:t>  &amp; </a:t>
          </a:r>
        </a:p>
        <a:p>
          <a:pPr algn="ctr">
            <a:lnSpc>
              <a:spcPct val="100000"/>
            </a:lnSpc>
            <a:defRPr cap="all"/>
          </a:pPr>
          <a:r>
            <a:rPr lang="en-US" sz="1400" b="1" dirty="0">
              <a:latin typeface="Bahnschrift Condensed" panose="020B0502040204020203" pitchFamily="34" charset="0"/>
            </a:rPr>
            <a:t>les ESPACES VERTS pour conserver la </a:t>
          </a:r>
          <a:r>
            <a:rPr lang="en-US" sz="1400" b="1" dirty="0" err="1">
              <a:latin typeface="Bahnschrift Condensed" panose="020B0502040204020203" pitchFamily="34" charset="0"/>
            </a:rPr>
            <a:t>beauté</a:t>
          </a:r>
          <a:r>
            <a:rPr lang="en-US" sz="1400" b="1" dirty="0">
              <a:latin typeface="Bahnschrift Condensed" panose="020B0502040204020203" pitchFamily="34" charset="0"/>
            </a:rPr>
            <a:t> du </a:t>
          </a:r>
          <a:r>
            <a:rPr lang="en-US" sz="1400" b="1" dirty="0" err="1">
              <a:latin typeface="Bahnschrift Condensed" panose="020B0502040204020203" pitchFamily="34" charset="0"/>
            </a:rPr>
            <a:t>domaine</a:t>
          </a:r>
          <a:endParaRPr lang="en-US" sz="1400" b="1" dirty="0">
            <a:latin typeface="Bahnschrift Condensed" panose="020B0502040204020203" pitchFamily="34" charset="0"/>
          </a:endParaRPr>
        </a:p>
        <a:p>
          <a:pPr algn="ctr">
            <a:lnSpc>
              <a:spcPct val="100000"/>
            </a:lnSpc>
            <a:defRPr cap="all"/>
          </a:pPr>
          <a:r>
            <a:rPr lang="en-US" sz="1400" b="1" dirty="0">
              <a:latin typeface="Bahnschrift Condensed" panose="020B0502040204020203" pitchFamily="34" charset="0"/>
            </a:rPr>
            <a:t>-</a:t>
          </a:r>
          <a:r>
            <a:rPr lang="en-US" sz="1400" b="1" dirty="0" err="1">
              <a:latin typeface="Bahnschrift Condensed" panose="020B0502040204020203" pitchFamily="34" charset="0"/>
            </a:rPr>
            <a:t>PeRMETTENT</a:t>
          </a:r>
          <a:r>
            <a:rPr lang="en-US" sz="1400" b="1" dirty="0">
              <a:latin typeface="Bahnschrift Condensed" panose="020B0502040204020203" pitchFamily="34" charset="0"/>
            </a:rPr>
            <a:t> de </a:t>
          </a:r>
          <a:r>
            <a:rPr lang="en-US" sz="1400" b="1" dirty="0" err="1">
              <a:latin typeface="Bahnschrift Condensed" panose="020B0502040204020203" pitchFamily="34" charset="0"/>
            </a:rPr>
            <a:t>répondre</a:t>
          </a:r>
          <a:r>
            <a:rPr lang="en-US" sz="1400" b="1" dirty="0">
              <a:latin typeface="Bahnschrift Condensed" panose="020B0502040204020203" pitchFamily="34" charset="0"/>
            </a:rPr>
            <a:t> a </a:t>
          </a:r>
          <a:r>
            <a:rPr lang="en-US" sz="1400" b="1" dirty="0" err="1">
              <a:latin typeface="Bahnschrift Condensed" panose="020B0502040204020203" pitchFamily="34" charset="0"/>
            </a:rPr>
            <a:t>nos</a:t>
          </a:r>
          <a:r>
            <a:rPr lang="en-US" sz="1400" b="1" dirty="0">
              <a:latin typeface="Bahnschrift Condensed" panose="020B0502040204020203" pitchFamily="34" charset="0"/>
            </a:rPr>
            <a:t> obligations</a:t>
          </a:r>
        </a:p>
        <a:p>
          <a:pPr algn="l">
            <a:lnSpc>
              <a:spcPct val="100000"/>
            </a:lnSpc>
            <a:defRPr cap="all"/>
          </a:pPr>
          <a:endParaRPr lang="en-US" sz="1400" b="1" dirty="0">
            <a:latin typeface="Bahnschrift Condensed" panose="020B0502040204020203" pitchFamily="34" charset="0"/>
          </a:endParaRP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custT="1"/>
      <dgm:spPr/>
      <dgm:t>
        <a:bodyPr/>
        <a:lstStyle/>
        <a:p>
          <a:pPr>
            <a:lnSpc>
              <a:spcPct val="100000"/>
            </a:lnSpc>
            <a:defRPr cap="all"/>
          </a:pPr>
          <a:r>
            <a:rPr lang="en-US" sz="1400" b="1" dirty="0">
              <a:latin typeface="Bahnschrift Condensed" panose="020B0502040204020203" pitchFamily="34" charset="0"/>
            </a:rPr>
            <a:t>-</a:t>
          </a:r>
          <a:r>
            <a:rPr lang="en-US" sz="1400" b="1" dirty="0" err="1">
              <a:latin typeface="Bahnschrift Condensed" panose="020B0502040204020203" pitchFamily="34" charset="0"/>
            </a:rPr>
            <a:t>Plusieurs</a:t>
          </a:r>
          <a:r>
            <a:rPr lang="en-US" sz="1400" b="1" dirty="0">
              <a:latin typeface="Bahnschrift Condensed" panose="020B0502040204020203" pitchFamily="34" charset="0"/>
            </a:rPr>
            <a:t> </a:t>
          </a:r>
          <a:r>
            <a:rPr lang="en-US" sz="1400" b="1" dirty="0" err="1">
              <a:latin typeface="Bahnschrift Condensed" panose="020B0502040204020203" pitchFamily="34" charset="0"/>
            </a:rPr>
            <a:t>retardataires</a:t>
          </a:r>
          <a:r>
            <a:rPr lang="en-US" sz="1400" b="1" dirty="0">
              <a:latin typeface="Bahnschrift Condensed" panose="020B0502040204020203" pitchFamily="34" charset="0"/>
            </a:rPr>
            <a:t> </a:t>
          </a:r>
          <a:r>
            <a:rPr lang="en-US" sz="1400" b="1" dirty="0" err="1">
              <a:latin typeface="Bahnschrift Condensed" panose="020B0502040204020203" pitchFamily="34" charset="0"/>
            </a:rPr>
            <a:t>cHAQUE</a:t>
          </a:r>
          <a:r>
            <a:rPr lang="en-US" sz="1400" b="1" dirty="0">
              <a:latin typeface="Bahnschrift Condensed" panose="020B0502040204020203" pitchFamily="34" charset="0"/>
            </a:rPr>
            <a:t> </a:t>
          </a:r>
          <a:r>
            <a:rPr lang="en-US" sz="1400" b="1" dirty="0" err="1">
              <a:latin typeface="Bahnschrift Condensed" panose="020B0502040204020203" pitchFamily="34" charset="0"/>
            </a:rPr>
            <a:t>AnnéE</a:t>
          </a:r>
          <a:endParaRPr lang="en-US" sz="1400" b="1" dirty="0">
            <a:latin typeface="Bahnschrift Condensed" panose="020B0502040204020203" pitchFamily="34" charset="0"/>
          </a:endParaRPr>
        </a:p>
        <a:p>
          <a:pPr>
            <a:lnSpc>
              <a:spcPct val="100000"/>
            </a:lnSpc>
            <a:defRPr cap="all"/>
          </a:pPr>
          <a:r>
            <a:rPr lang="en-US" sz="1400" b="1" dirty="0">
              <a:latin typeface="Bahnschrift Condensed" panose="020B0502040204020203" pitchFamily="34" charset="0"/>
            </a:rPr>
            <a:t>-</a:t>
          </a:r>
          <a:r>
            <a:rPr lang="en-US" sz="1400" b="1" dirty="0" err="1">
              <a:latin typeface="Bahnschrift Condensed" panose="020B0502040204020203" pitchFamily="34" charset="0"/>
            </a:rPr>
            <a:t>SuIVIS</a:t>
          </a:r>
          <a:r>
            <a:rPr lang="en-US" sz="1400" b="1" dirty="0">
              <a:latin typeface="Bahnschrift Condensed" panose="020B0502040204020203" pitchFamily="34" charset="0"/>
            </a:rPr>
            <a:t> </a:t>
          </a:r>
          <a:r>
            <a:rPr lang="en-US" sz="1400" b="1" dirty="0" err="1">
              <a:latin typeface="Bahnschrift Condensed" panose="020B0502040204020203" pitchFamily="34" charset="0"/>
            </a:rPr>
            <a:t>demandent</a:t>
          </a:r>
          <a:r>
            <a:rPr lang="en-US" sz="1400" b="1" dirty="0">
              <a:latin typeface="Bahnschrift Condensed" panose="020B0502040204020203" pitchFamily="34" charset="0"/>
            </a:rPr>
            <a:t> du temps à ÉVITER – </a:t>
          </a:r>
          <a:r>
            <a:rPr lang="en-US" sz="1400" b="1" dirty="0" err="1">
              <a:latin typeface="Bahnschrift Condensed" panose="020B0502040204020203" pitchFamily="34" charset="0"/>
            </a:rPr>
            <a:t>ViSITE</a:t>
          </a:r>
          <a:r>
            <a:rPr lang="en-US" sz="1400" b="1" dirty="0">
              <a:latin typeface="Bahnschrift Condensed" panose="020B0502040204020203" pitchFamily="34" charset="0"/>
            </a:rPr>
            <a:t> </a:t>
          </a:r>
          <a:r>
            <a:rPr lang="en-US" sz="1400" b="1" dirty="0" err="1">
              <a:latin typeface="Bahnschrift Condensed" panose="020B0502040204020203" pitchFamily="34" charset="0"/>
            </a:rPr>
            <a:t>ou</a:t>
          </a:r>
          <a:r>
            <a:rPr lang="en-US" sz="1400" b="1" dirty="0">
              <a:latin typeface="Bahnschrift Condensed" panose="020B0502040204020203" pitchFamily="34" charset="0"/>
            </a:rPr>
            <a:t> LETTRE</a:t>
          </a:r>
        </a:p>
        <a:p>
          <a:pPr>
            <a:lnSpc>
              <a:spcPct val="100000"/>
            </a:lnSpc>
            <a:defRPr cap="all"/>
          </a:pPr>
          <a:endParaRPr lang="en-US" sz="1400" b="1" dirty="0">
            <a:latin typeface="Bahnschrift Condensed" panose="020B0502040204020203" pitchFamily="34" charset="0"/>
          </a:endParaRPr>
        </a:p>
        <a:p>
          <a:pPr>
            <a:lnSpc>
              <a:spcPct val="100000"/>
            </a:lnSpc>
            <a:defRPr cap="all"/>
          </a:pPr>
          <a:r>
            <a:rPr lang="en-US" sz="1400" b="1" dirty="0">
              <a:latin typeface="Bahnschrift Condensed" panose="020B0502040204020203" pitchFamily="34" charset="0"/>
            </a:rPr>
            <a:t> -services d’un avocat </a:t>
          </a:r>
          <a:r>
            <a:rPr lang="en-US" sz="1400" b="1" dirty="0" err="1">
              <a:latin typeface="Bahnschrift Condensed" panose="020B0502040204020203" pitchFamily="34" charset="0"/>
            </a:rPr>
            <a:t>seront</a:t>
          </a:r>
          <a:r>
            <a:rPr lang="en-US" sz="1400" b="1" dirty="0">
              <a:latin typeface="Bahnschrift Condensed" panose="020B0502040204020203" pitchFamily="34" charset="0"/>
            </a:rPr>
            <a:t> </a:t>
          </a:r>
          <a:r>
            <a:rPr lang="en-US" sz="1400" b="1" dirty="0" err="1">
              <a:latin typeface="Bahnschrift Condensed" panose="020B0502040204020203" pitchFamily="34" charset="0"/>
            </a:rPr>
            <a:t>obtenus</a:t>
          </a:r>
          <a:r>
            <a:rPr lang="en-US" sz="1400" b="1" dirty="0">
              <a:latin typeface="Bahnschrift Condensed" panose="020B0502040204020203" pitchFamily="34" charset="0"/>
            </a:rPr>
            <a:t> pour </a:t>
          </a:r>
          <a:r>
            <a:rPr lang="en-US" sz="1400" b="1" dirty="0" err="1">
              <a:latin typeface="Bahnschrift Condensed" panose="020B0502040204020203" pitchFamily="34" charset="0"/>
            </a:rPr>
            <a:t>récupérer</a:t>
          </a:r>
          <a:r>
            <a:rPr lang="en-US" sz="1400" b="1" dirty="0">
              <a:latin typeface="Bahnschrift Condensed" panose="020B0502040204020203" pitchFamily="34" charset="0"/>
            </a:rPr>
            <a:t> les frais IMPAYÉS</a:t>
          </a:r>
        </a:p>
        <a:p>
          <a:pPr>
            <a:lnSpc>
              <a:spcPct val="100000"/>
            </a:lnSpc>
            <a:defRPr cap="all"/>
          </a:pPr>
          <a:r>
            <a:rPr lang="en-US" sz="1400" b="1" dirty="0">
              <a:latin typeface="Bahnschrift Condensed" panose="020B0502040204020203" pitchFamily="34" charset="0"/>
            </a:rPr>
            <a:t>- on PAIE </a:t>
          </a:r>
          <a:r>
            <a:rPr lang="en-US" sz="1400" b="1" dirty="0" err="1">
              <a:latin typeface="Bahnschrift Condensed" panose="020B0502040204020203" pitchFamily="34" charset="0"/>
            </a:rPr>
            <a:t>tous</a:t>
          </a:r>
          <a:r>
            <a:rPr lang="en-US" sz="1400" b="1" dirty="0">
              <a:latin typeface="Bahnschrift Condensed" panose="020B0502040204020203" pitchFamily="34" charset="0"/>
            </a:rPr>
            <a:t> au FINAL!</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custLinFactNeighborY="58"/>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a:noFill/>
        </a:ln>
      </dgm:spPr>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custScaleX="197272" custScaleY="110304" custLinFactNeighborY="-3617">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custScaleX="147326" custScaleY="122675" custLinFactNeighborX="0" custLinFactNeighborY="-11430"/>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a:noFill/>
        </a:ln>
      </dgm:spPr>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dgm:spPr>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0E7D2F-2F3E-4306-92AC-DF922FB79B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CA"/>
        </a:p>
      </dgm:t>
    </dgm:pt>
    <dgm:pt modelId="{8B7CA32D-40D8-401D-8FA4-DC4E204DDA43}">
      <dgm:prSet custT="1"/>
      <dgm:spPr/>
      <dgm:t>
        <a:bodyPr/>
        <a:lstStyle/>
        <a:p>
          <a:r>
            <a:rPr lang="en-CA" sz="1600" dirty="0"/>
            <a:t>Frais </a:t>
          </a:r>
          <a:r>
            <a:rPr lang="en-CA" sz="1600" dirty="0" err="1"/>
            <a:t>sont</a:t>
          </a:r>
          <a:r>
            <a:rPr lang="en-CA" sz="1600" dirty="0"/>
            <a:t> </a:t>
          </a:r>
          <a:r>
            <a:rPr lang="en-CA" sz="1600" dirty="0" err="1"/>
            <a:t>basés</a:t>
          </a:r>
          <a:r>
            <a:rPr lang="en-CA" sz="1600" dirty="0"/>
            <a:t> sur la grandeur de </a:t>
          </a:r>
          <a:r>
            <a:rPr lang="en-CA" sz="1600" dirty="0" err="1"/>
            <a:t>votre</a:t>
          </a:r>
          <a:r>
            <a:rPr lang="en-CA" sz="1600" dirty="0"/>
            <a:t> lot qu’il y ait construction </a:t>
          </a:r>
          <a:r>
            <a:rPr lang="en-CA" sz="1600" dirty="0" err="1"/>
            <a:t>ou</a:t>
          </a:r>
          <a:r>
            <a:rPr lang="en-CA" sz="1600" dirty="0"/>
            <a:t> non</a:t>
          </a:r>
        </a:p>
      </dgm:t>
    </dgm:pt>
    <dgm:pt modelId="{AA0D0022-3A6F-4E52-8AC1-97A60BC32CB8}" type="parTrans" cxnId="{0E195EEE-8C03-4DD4-87B0-2EDB5FC14BE2}">
      <dgm:prSet/>
      <dgm:spPr/>
      <dgm:t>
        <a:bodyPr/>
        <a:lstStyle/>
        <a:p>
          <a:endParaRPr lang="en-CA"/>
        </a:p>
      </dgm:t>
    </dgm:pt>
    <dgm:pt modelId="{F9EEB66C-5C06-44FB-928A-269875F8390A}" type="sibTrans" cxnId="{0E195EEE-8C03-4DD4-87B0-2EDB5FC14BE2}">
      <dgm:prSet/>
      <dgm:spPr/>
      <dgm:t>
        <a:bodyPr/>
        <a:lstStyle/>
        <a:p>
          <a:endParaRPr lang="en-CA"/>
        </a:p>
      </dgm:t>
    </dgm:pt>
    <dgm:pt modelId="{38AA1D59-071D-4A61-A4AA-195587282068}">
      <dgm:prSet custT="1"/>
      <dgm:spPr/>
      <dgm:t>
        <a:bodyPr/>
        <a:lstStyle/>
        <a:p>
          <a:r>
            <a:rPr lang="en-CA" sz="1600" dirty="0"/>
            <a:t>Les routes et les </a:t>
          </a:r>
          <a:r>
            <a:rPr lang="en-CA" sz="1600" dirty="0" err="1"/>
            <a:t>espaces</a:t>
          </a:r>
          <a:r>
            <a:rPr lang="en-CA" sz="1600" dirty="0"/>
            <a:t> verts </a:t>
          </a:r>
          <a:r>
            <a:rPr lang="en-CA" sz="1600" dirty="0" err="1"/>
            <a:t>appartiennent</a:t>
          </a:r>
          <a:r>
            <a:rPr lang="en-CA" sz="1600" dirty="0"/>
            <a:t> </a:t>
          </a:r>
          <a:r>
            <a:rPr lang="en-CA" sz="1600" dirty="0" err="1"/>
            <a:t>maintenant</a:t>
          </a:r>
          <a:r>
            <a:rPr lang="en-CA" sz="1600" dirty="0"/>
            <a:t> </a:t>
          </a:r>
          <a:r>
            <a:rPr lang="fr-CA" sz="1600" dirty="0"/>
            <a:t>à la SPDL et doivent être maintenus</a:t>
          </a:r>
          <a:endParaRPr lang="en-CA" sz="1600" dirty="0"/>
        </a:p>
      </dgm:t>
    </dgm:pt>
    <dgm:pt modelId="{1D475182-E78C-4B68-8061-062D961006A8}" type="parTrans" cxnId="{09C45458-8E5A-4D44-B97F-694EA2F152EC}">
      <dgm:prSet/>
      <dgm:spPr/>
      <dgm:t>
        <a:bodyPr/>
        <a:lstStyle/>
        <a:p>
          <a:endParaRPr lang="en-CA"/>
        </a:p>
      </dgm:t>
    </dgm:pt>
    <dgm:pt modelId="{F0673916-7E24-4E5A-BAE3-26BE500F1B34}" type="sibTrans" cxnId="{09C45458-8E5A-4D44-B97F-694EA2F152EC}">
      <dgm:prSet/>
      <dgm:spPr/>
      <dgm:t>
        <a:bodyPr/>
        <a:lstStyle/>
        <a:p>
          <a:endParaRPr lang="en-CA"/>
        </a:p>
      </dgm:t>
    </dgm:pt>
    <dgm:pt modelId="{D9905DD4-4020-4BA3-A026-56CE2575CE65}">
      <dgm:prSet custT="1"/>
      <dgm:spPr/>
      <dgm:t>
        <a:bodyPr/>
        <a:lstStyle/>
        <a:p>
          <a:r>
            <a:rPr lang="fr-CA" sz="1600" dirty="0"/>
            <a:t>Beaucoup de travaux sont faits par des bénévoles-propriétaires, gestion de l’association, entretien des sentiers, installation de panneaux signalisation, etc.</a:t>
          </a:r>
          <a:endParaRPr lang="en-CA" sz="1600" dirty="0"/>
        </a:p>
      </dgm:t>
    </dgm:pt>
    <dgm:pt modelId="{4E7D24DA-C272-45D2-868A-6A19CEF48848}" type="parTrans" cxnId="{09B7038E-0BB7-43CC-8164-AB2358B8CBC2}">
      <dgm:prSet/>
      <dgm:spPr/>
      <dgm:t>
        <a:bodyPr/>
        <a:lstStyle/>
        <a:p>
          <a:endParaRPr lang="en-CA"/>
        </a:p>
      </dgm:t>
    </dgm:pt>
    <dgm:pt modelId="{D005DAEA-F7B8-4BA4-A091-F6131E8E2791}" type="sibTrans" cxnId="{09B7038E-0BB7-43CC-8164-AB2358B8CBC2}">
      <dgm:prSet/>
      <dgm:spPr/>
      <dgm:t>
        <a:bodyPr/>
        <a:lstStyle/>
        <a:p>
          <a:endParaRPr lang="en-CA"/>
        </a:p>
      </dgm:t>
    </dgm:pt>
    <dgm:pt modelId="{6B01F450-1933-4E88-B35E-00BADF7A7D06}">
      <dgm:prSet custT="1"/>
      <dgm:spPr/>
      <dgm:t>
        <a:bodyPr/>
        <a:lstStyle/>
        <a:p>
          <a:r>
            <a:rPr lang="en-CA" sz="1600" dirty="0"/>
            <a:t>La SPDL </a:t>
          </a:r>
          <a:r>
            <a:rPr lang="en-CA" sz="1600" dirty="0" err="1"/>
            <a:t>n’est</a:t>
          </a:r>
          <a:r>
            <a:rPr lang="en-CA" sz="1600" dirty="0"/>
            <a:t> pas </a:t>
          </a:r>
          <a:r>
            <a:rPr lang="en-CA" sz="1600" dirty="0" err="1"/>
            <a:t>avisée</a:t>
          </a:r>
          <a:r>
            <a:rPr lang="en-CA" sz="1600" dirty="0"/>
            <a:t> </a:t>
          </a:r>
          <a:r>
            <a:rPr lang="en-CA" sz="1600" dirty="0" err="1"/>
            <a:t>automatiquement</a:t>
          </a:r>
          <a:r>
            <a:rPr lang="en-CA" sz="1600" dirty="0"/>
            <a:t> de </a:t>
          </a:r>
          <a:r>
            <a:rPr lang="en-CA" sz="1600" dirty="0" err="1"/>
            <a:t>tous</a:t>
          </a:r>
          <a:r>
            <a:rPr lang="en-CA" sz="1600" dirty="0"/>
            <a:t> les </a:t>
          </a:r>
          <a:r>
            <a:rPr lang="en-CA" sz="1600" dirty="0" err="1"/>
            <a:t>changements</a:t>
          </a:r>
          <a:r>
            <a:rPr lang="en-CA" sz="1600" dirty="0"/>
            <a:t> de </a:t>
          </a:r>
          <a:r>
            <a:rPr lang="en-CA" sz="1600" dirty="0" err="1"/>
            <a:t>proprios</a:t>
          </a:r>
          <a:r>
            <a:rPr lang="en-CA" sz="1600" dirty="0"/>
            <a:t> </a:t>
          </a:r>
          <a:r>
            <a:rPr lang="en-CA" sz="1600" dirty="0" err="1"/>
            <a:t>ou</a:t>
          </a:r>
          <a:r>
            <a:rPr lang="en-CA" sz="1600" dirty="0"/>
            <a:t> </a:t>
          </a:r>
          <a:r>
            <a:rPr lang="en-CA" sz="1600" dirty="0" err="1"/>
            <a:t>achat</a:t>
          </a:r>
          <a:r>
            <a:rPr lang="en-CA" sz="1600" dirty="0"/>
            <a:t> de lots – </a:t>
          </a:r>
          <a:r>
            <a:rPr lang="en-CA" sz="1600" dirty="0" err="1"/>
            <a:t>créant</a:t>
          </a:r>
          <a:r>
            <a:rPr lang="en-CA" sz="1600" dirty="0"/>
            <a:t> des retards et manque à </a:t>
          </a:r>
          <a:r>
            <a:rPr lang="en-CA" sz="1600" dirty="0" err="1"/>
            <a:t>gagner</a:t>
          </a:r>
          <a:r>
            <a:rPr lang="en-CA" sz="1600" dirty="0"/>
            <a:t> $ pour les frais </a:t>
          </a:r>
          <a:r>
            <a:rPr lang="en-CA" sz="1600" dirty="0" err="1"/>
            <a:t>annuels</a:t>
          </a:r>
          <a:endParaRPr lang="en-CA" sz="1600" dirty="0"/>
        </a:p>
      </dgm:t>
    </dgm:pt>
    <dgm:pt modelId="{B9A43C04-DDED-42E8-8844-266952D7832E}" type="parTrans" cxnId="{1D90082A-1954-47E8-943A-E3E4183B57A1}">
      <dgm:prSet/>
      <dgm:spPr/>
      <dgm:t>
        <a:bodyPr/>
        <a:lstStyle/>
        <a:p>
          <a:endParaRPr lang="en-CA"/>
        </a:p>
      </dgm:t>
    </dgm:pt>
    <dgm:pt modelId="{C158C2B2-40E5-4594-AB37-F2D0B245C820}" type="sibTrans" cxnId="{1D90082A-1954-47E8-943A-E3E4183B57A1}">
      <dgm:prSet/>
      <dgm:spPr/>
      <dgm:t>
        <a:bodyPr/>
        <a:lstStyle/>
        <a:p>
          <a:endParaRPr lang="en-CA"/>
        </a:p>
      </dgm:t>
    </dgm:pt>
    <dgm:pt modelId="{605B70F9-D395-4475-AB06-33E4DBB27C13}">
      <dgm:prSet custT="1"/>
      <dgm:spPr/>
      <dgm:t>
        <a:bodyPr/>
        <a:lstStyle/>
        <a:p>
          <a:r>
            <a:rPr lang="en-CA" sz="1600" dirty="0"/>
            <a:t>Les frais </a:t>
          </a:r>
          <a:r>
            <a:rPr lang="en-CA" sz="1600" dirty="0" err="1"/>
            <a:t>annuels</a:t>
          </a:r>
          <a:r>
            <a:rPr lang="en-CA" sz="1600" dirty="0"/>
            <a:t> </a:t>
          </a:r>
          <a:r>
            <a:rPr lang="en-CA" sz="1600" dirty="0" err="1"/>
            <a:t>servent</a:t>
          </a:r>
          <a:r>
            <a:rPr lang="en-CA" sz="1600" dirty="0"/>
            <a:t> à payer </a:t>
          </a:r>
          <a:r>
            <a:rPr lang="en-CA" sz="1600" dirty="0" err="1"/>
            <a:t>entres</a:t>
          </a:r>
          <a:r>
            <a:rPr lang="en-CA" sz="1600" dirty="0"/>
            <a:t> </a:t>
          </a:r>
          <a:r>
            <a:rPr lang="en-CA" sz="1600" dirty="0" err="1"/>
            <a:t>autres</a:t>
          </a:r>
          <a:r>
            <a:rPr lang="en-CA" sz="1600" dirty="0"/>
            <a:t>: </a:t>
          </a:r>
        </a:p>
      </dgm:t>
    </dgm:pt>
    <dgm:pt modelId="{37A00FE3-03CA-4D27-8419-AC2295B0C240}" type="parTrans" cxnId="{56308377-64E3-4ACD-84FA-B201563E4A9D}">
      <dgm:prSet/>
      <dgm:spPr/>
      <dgm:t>
        <a:bodyPr/>
        <a:lstStyle/>
        <a:p>
          <a:endParaRPr lang="en-CA"/>
        </a:p>
      </dgm:t>
    </dgm:pt>
    <dgm:pt modelId="{0F5BB4A8-1950-4653-9ABB-115AAB7D1AD6}" type="sibTrans" cxnId="{56308377-64E3-4ACD-84FA-B201563E4A9D}">
      <dgm:prSet/>
      <dgm:spPr/>
      <dgm:t>
        <a:bodyPr/>
        <a:lstStyle/>
        <a:p>
          <a:endParaRPr lang="en-CA"/>
        </a:p>
      </dgm:t>
    </dgm:pt>
    <dgm:pt modelId="{2535A1CD-BBFF-4A46-BD4A-C665D21946B6}">
      <dgm:prSet custT="1"/>
      <dgm:spPr/>
      <dgm:t>
        <a:bodyPr/>
        <a:lstStyle/>
        <a:p>
          <a:r>
            <a:rPr lang="en-CA" sz="1100" dirty="0"/>
            <a:t>Entretien des rues et </a:t>
          </a:r>
          <a:r>
            <a:rPr lang="en-CA" sz="1100" dirty="0" err="1"/>
            <a:t>ponceaux</a:t>
          </a:r>
          <a:endParaRPr lang="en-CA" sz="1100" dirty="0"/>
        </a:p>
      </dgm:t>
    </dgm:pt>
    <dgm:pt modelId="{DD4C755B-A304-4974-B74B-BD188AFBA353}" type="parTrans" cxnId="{42E10F3C-5CF3-4904-AFF7-4459A6048EBF}">
      <dgm:prSet/>
      <dgm:spPr/>
      <dgm:t>
        <a:bodyPr/>
        <a:lstStyle/>
        <a:p>
          <a:endParaRPr lang="en-CA"/>
        </a:p>
      </dgm:t>
    </dgm:pt>
    <dgm:pt modelId="{5C388B02-64DF-4A91-820D-870149C79A89}" type="sibTrans" cxnId="{42E10F3C-5CF3-4904-AFF7-4459A6048EBF}">
      <dgm:prSet/>
      <dgm:spPr/>
      <dgm:t>
        <a:bodyPr/>
        <a:lstStyle/>
        <a:p>
          <a:endParaRPr lang="en-CA"/>
        </a:p>
      </dgm:t>
    </dgm:pt>
    <dgm:pt modelId="{77EADDDA-2BE7-4AB9-BA46-25310CCD573C}">
      <dgm:prSet custT="1"/>
      <dgm:spPr/>
      <dgm:t>
        <a:bodyPr/>
        <a:lstStyle/>
        <a:p>
          <a:r>
            <a:rPr lang="en-CA" sz="1100" dirty="0" err="1"/>
            <a:t>Ensemencements</a:t>
          </a:r>
          <a:r>
            <a:rPr lang="en-CA" sz="1100" dirty="0"/>
            <a:t> des lacs</a:t>
          </a:r>
        </a:p>
      </dgm:t>
    </dgm:pt>
    <dgm:pt modelId="{8288E9F5-A71E-4999-BE4B-369A67E199AA}" type="parTrans" cxnId="{1FDB3F60-9279-4C3D-A254-A97B62613417}">
      <dgm:prSet/>
      <dgm:spPr/>
      <dgm:t>
        <a:bodyPr/>
        <a:lstStyle/>
        <a:p>
          <a:endParaRPr lang="en-CA"/>
        </a:p>
      </dgm:t>
    </dgm:pt>
    <dgm:pt modelId="{F11BDB74-5551-462E-9211-B3BA7052DD06}" type="sibTrans" cxnId="{1FDB3F60-9279-4C3D-A254-A97B62613417}">
      <dgm:prSet/>
      <dgm:spPr/>
      <dgm:t>
        <a:bodyPr/>
        <a:lstStyle/>
        <a:p>
          <a:endParaRPr lang="en-CA"/>
        </a:p>
      </dgm:t>
    </dgm:pt>
    <dgm:pt modelId="{2AD27D02-6376-4D70-B017-0313B9C86C6B}">
      <dgm:prSet custT="1"/>
      <dgm:spPr/>
      <dgm:t>
        <a:bodyPr/>
        <a:lstStyle/>
        <a:p>
          <a:r>
            <a:rPr lang="en-CA" sz="1100" dirty="0"/>
            <a:t>Avis </a:t>
          </a:r>
          <a:r>
            <a:rPr lang="en-CA" sz="1100" dirty="0" err="1"/>
            <a:t>d’experts</a:t>
          </a:r>
          <a:r>
            <a:rPr lang="en-CA" sz="1100" dirty="0"/>
            <a:t> </a:t>
          </a:r>
          <a:r>
            <a:rPr lang="en-CA" sz="1100" dirty="0" err="1"/>
            <a:t>environnementaux</a:t>
          </a:r>
          <a:r>
            <a:rPr lang="en-CA" sz="1100" dirty="0"/>
            <a:t> </a:t>
          </a:r>
          <a:r>
            <a:rPr lang="en-CA" sz="1100" dirty="0" err="1"/>
            <a:t>ou</a:t>
          </a:r>
          <a:r>
            <a:rPr lang="en-CA" sz="1100" dirty="0"/>
            <a:t> </a:t>
          </a:r>
          <a:r>
            <a:rPr lang="en-CA" sz="1100" dirty="0" err="1"/>
            <a:t>en</a:t>
          </a:r>
          <a:r>
            <a:rPr lang="en-CA" sz="1100" dirty="0"/>
            <a:t> </a:t>
          </a:r>
          <a:r>
            <a:rPr lang="en-CA" sz="1100" dirty="0" err="1"/>
            <a:t>ingénierie</a:t>
          </a:r>
          <a:endParaRPr lang="en-CA" sz="1100" dirty="0"/>
        </a:p>
      </dgm:t>
    </dgm:pt>
    <dgm:pt modelId="{EA058615-DBAD-436E-8226-D079DF37421C}" type="parTrans" cxnId="{90C92F49-E62E-4A9A-9C2D-2FC148DDE51B}">
      <dgm:prSet/>
      <dgm:spPr/>
      <dgm:t>
        <a:bodyPr/>
        <a:lstStyle/>
        <a:p>
          <a:endParaRPr lang="en-CA"/>
        </a:p>
      </dgm:t>
    </dgm:pt>
    <dgm:pt modelId="{CA67AB27-E984-4927-B3C5-19976BE48545}" type="sibTrans" cxnId="{90C92F49-E62E-4A9A-9C2D-2FC148DDE51B}">
      <dgm:prSet/>
      <dgm:spPr/>
      <dgm:t>
        <a:bodyPr/>
        <a:lstStyle/>
        <a:p>
          <a:endParaRPr lang="en-CA"/>
        </a:p>
      </dgm:t>
    </dgm:pt>
    <dgm:pt modelId="{083DC75D-947E-4DF8-AC9C-E631C0AAF74F}">
      <dgm:prSet custT="1"/>
      <dgm:spPr/>
      <dgm:t>
        <a:bodyPr/>
        <a:lstStyle/>
        <a:p>
          <a:r>
            <a:rPr lang="en-CA" sz="1100" dirty="0"/>
            <a:t>Assurances </a:t>
          </a:r>
          <a:r>
            <a:rPr lang="en-CA" sz="1100" dirty="0" err="1"/>
            <a:t>responsabilité</a:t>
          </a:r>
          <a:endParaRPr lang="en-CA" sz="1100" dirty="0"/>
        </a:p>
      </dgm:t>
    </dgm:pt>
    <dgm:pt modelId="{62A5157B-F588-40D2-BB6F-F32748215139}" type="parTrans" cxnId="{C1ACBC40-8E48-40F9-A640-5D159E8FAD90}">
      <dgm:prSet/>
      <dgm:spPr/>
      <dgm:t>
        <a:bodyPr/>
        <a:lstStyle/>
        <a:p>
          <a:endParaRPr lang="en-CA"/>
        </a:p>
      </dgm:t>
    </dgm:pt>
    <dgm:pt modelId="{8E269F5B-FFAE-42F0-998B-C1D1A7F1EE57}" type="sibTrans" cxnId="{C1ACBC40-8E48-40F9-A640-5D159E8FAD90}">
      <dgm:prSet/>
      <dgm:spPr/>
      <dgm:t>
        <a:bodyPr/>
        <a:lstStyle/>
        <a:p>
          <a:endParaRPr lang="en-CA"/>
        </a:p>
      </dgm:t>
    </dgm:pt>
    <dgm:pt modelId="{363748E6-37EE-46AF-9DB0-7AC915356686}">
      <dgm:prSet custT="1"/>
      <dgm:spPr/>
      <dgm:t>
        <a:bodyPr/>
        <a:lstStyle/>
        <a:p>
          <a:r>
            <a:rPr lang="en-CA" sz="1100" dirty="0"/>
            <a:t>Frais </a:t>
          </a:r>
          <a:r>
            <a:rPr lang="en-CA" sz="1100" dirty="0" err="1"/>
            <a:t>juridiques</a:t>
          </a:r>
          <a:r>
            <a:rPr lang="en-CA" sz="1100" dirty="0"/>
            <a:t> </a:t>
          </a:r>
          <a:r>
            <a:rPr lang="en-CA" sz="1100" dirty="0" err="1"/>
            <a:t>incluant</a:t>
          </a:r>
          <a:r>
            <a:rPr lang="en-CA" sz="1100" dirty="0"/>
            <a:t> pour </a:t>
          </a:r>
          <a:r>
            <a:rPr lang="en-CA" sz="1100" dirty="0" err="1"/>
            <a:t>recouvrir</a:t>
          </a:r>
          <a:r>
            <a:rPr lang="en-CA" sz="1100" dirty="0"/>
            <a:t> les frais </a:t>
          </a:r>
          <a:r>
            <a:rPr lang="en-CA" sz="1100" dirty="0" err="1"/>
            <a:t>annuels</a:t>
          </a:r>
          <a:endParaRPr lang="en-CA" sz="1100" dirty="0"/>
        </a:p>
      </dgm:t>
    </dgm:pt>
    <dgm:pt modelId="{A7F61364-76D0-45A5-B175-AFA3324D15A3}" type="parTrans" cxnId="{1245DC8E-5712-4CA4-A56F-B317BE34BB52}">
      <dgm:prSet/>
      <dgm:spPr/>
      <dgm:t>
        <a:bodyPr/>
        <a:lstStyle/>
        <a:p>
          <a:endParaRPr lang="en-CA"/>
        </a:p>
      </dgm:t>
    </dgm:pt>
    <dgm:pt modelId="{4523FB1F-BCA0-4440-93C5-462672DDB19F}" type="sibTrans" cxnId="{1245DC8E-5712-4CA4-A56F-B317BE34BB52}">
      <dgm:prSet/>
      <dgm:spPr/>
      <dgm:t>
        <a:bodyPr/>
        <a:lstStyle/>
        <a:p>
          <a:endParaRPr lang="en-CA"/>
        </a:p>
      </dgm:t>
    </dgm:pt>
    <dgm:pt modelId="{9C865420-35D1-4A4E-A4EB-D3D50EF062ED}">
      <dgm:prSet custT="1"/>
      <dgm:spPr/>
      <dgm:t>
        <a:bodyPr/>
        <a:lstStyle/>
        <a:p>
          <a:pPr algn="ctr"/>
          <a:r>
            <a:rPr lang="en-CA" sz="2000" dirty="0"/>
            <a:t>On doit </a:t>
          </a:r>
          <a:r>
            <a:rPr lang="en-CA" sz="2000" dirty="0" err="1"/>
            <a:t>tous</a:t>
          </a:r>
          <a:r>
            <a:rPr lang="en-CA" sz="2000" dirty="0"/>
            <a:t> faire </a:t>
          </a:r>
          <a:r>
            <a:rPr lang="en-CA" sz="2000" dirty="0" err="1"/>
            <a:t>notre</a:t>
          </a:r>
          <a:r>
            <a:rPr lang="en-CA" sz="2000" dirty="0"/>
            <a:t> part !</a:t>
          </a:r>
        </a:p>
        <a:p>
          <a:pPr algn="ctr"/>
          <a:r>
            <a:rPr lang="en-CA" sz="2000" dirty="0"/>
            <a:t> MERCI D’AVANCE</a:t>
          </a:r>
        </a:p>
      </dgm:t>
    </dgm:pt>
    <dgm:pt modelId="{54B750F8-A072-4D50-A2EF-C6A34C0075A1}" type="parTrans" cxnId="{57A91D1D-1E97-4A81-9751-20F479F7F9B9}">
      <dgm:prSet/>
      <dgm:spPr/>
      <dgm:t>
        <a:bodyPr/>
        <a:lstStyle/>
        <a:p>
          <a:endParaRPr lang="en-CA"/>
        </a:p>
      </dgm:t>
    </dgm:pt>
    <dgm:pt modelId="{A5E15281-E8BA-4BA3-A915-AC3DCF9B7BE9}" type="sibTrans" cxnId="{57A91D1D-1E97-4A81-9751-20F479F7F9B9}">
      <dgm:prSet/>
      <dgm:spPr/>
      <dgm:t>
        <a:bodyPr/>
        <a:lstStyle/>
        <a:p>
          <a:endParaRPr lang="en-CA"/>
        </a:p>
      </dgm:t>
    </dgm:pt>
    <dgm:pt modelId="{CD911F2E-2DE8-4575-BA4A-3A616EC68BEC}" type="pres">
      <dgm:prSet presAssocID="{C60E7D2F-2F3E-4306-92AC-DF922FB79BDC}" presName="linear" presStyleCnt="0">
        <dgm:presLayoutVars>
          <dgm:animLvl val="lvl"/>
          <dgm:resizeHandles val="exact"/>
        </dgm:presLayoutVars>
      </dgm:prSet>
      <dgm:spPr/>
    </dgm:pt>
    <dgm:pt modelId="{F99397B5-01BF-4533-8ABE-89B4CCD6842C}" type="pres">
      <dgm:prSet presAssocID="{8B7CA32D-40D8-401D-8FA4-DC4E204DDA43}" presName="parentText" presStyleLbl="node1" presStyleIdx="0" presStyleCnt="6">
        <dgm:presLayoutVars>
          <dgm:chMax val="0"/>
          <dgm:bulletEnabled val="1"/>
        </dgm:presLayoutVars>
      </dgm:prSet>
      <dgm:spPr/>
    </dgm:pt>
    <dgm:pt modelId="{FAEDEFF8-5C20-4215-86CD-D7648A35FE37}" type="pres">
      <dgm:prSet presAssocID="{F9EEB66C-5C06-44FB-928A-269875F8390A}" presName="spacer" presStyleCnt="0"/>
      <dgm:spPr/>
    </dgm:pt>
    <dgm:pt modelId="{5B5639DF-628C-4AD2-ADE4-D076D1D1ECCD}" type="pres">
      <dgm:prSet presAssocID="{38AA1D59-071D-4A61-A4AA-195587282068}" presName="parentText" presStyleLbl="node1" presStyleIdx="1" presStyleCnt="6">
        <dgm:presLayoutVars>
          <dgm:chMax val="0"/>
          <dgm:bulletEnabled val="1"/>
        </dgm:presLayoutVars>
      </dgm:prSet>
      <dgm:spPr/>
    </dgm:pt>
    <dgm:pt modelId="{F6E02C67-3403-43D0-AE72-9362AFBDA4BB}" type="pres">
      <dgm:prSet presAssocID="{F0673916-7E24-4E5A-BAE3-26BE500F1B34}" presName="spacer" presStyleCnt="0"/>
      <dgm:spPr/>
    </dgm:pt>
    <dgm:pt modelId="{EE1CB714-9C2E-49CE-8198-C157E8123DD6}" type="pres">
      <dgm:prSet presAssocID="{D9905DD4-4020-4BA3-A026-56CE2575CE65}" presName="parentText" presStyleLbl="node1" presStyleIdx="2" presStyleCnt="6">
        <dgm:presLayoutVars>
          <dgm:chMax val="0"/>
          <dgm:bulletEnabled val="1"/>
        </dgm:presLayoutVars>
      </dgm:prSet>
      <dgm:spPr/>
    </dgm:pt>
    <dgm:pt modelId="{4D8F6DB3-D381-4F43-9AFD-5B10CE2E0CFE}" type="pres">
      <dgm:prSet presAssocID="{D005DAEA-F7B8-4BA4-A091-F6131E8E2791}" presName="spacer" presStyleCnt="0"/>
      <dgm:spPr/>
    </dgm:pt>
    <dgm:pt modelId="{228F5073-849C-419D-9DDC-63F9B7270329}" type="pres">
      <dgm:prSet presAssocID="{6B01F450-1933-4E88-B35E-00BADF7A7D06}" presName="parentText" presStyleLbl="node1" presStyleIdx="3" presStyleCnt="6">
        <dgm:presLayoutVars>
          <dgm:chMax val="0"/>
          <dgm:bulletEnabled val="1"/>
        </dgm:presLayoutVars>
      </dgm:prSet>
      <dgm:spPr/>
    </dgm:pt>
    <dgm:pt modelId="{AE5AD1B4-2074-4BFF-B574-3BE8024C1B22}" type="pres">
      <dgm:prSet presAssocID="{C158C2B2-40E5-4594-AB37-F2D0B245C820}" presName="spacer" presStyleCnt="0"/>
      <dgm:spPr/>
    </dgm:pt>
    <dgm:pt modelId="{80540C41-E94B-4B74-AA8F-B24A716065D4}" type="pres">
      <dgm:prSet presAssocID="{605B70F9-D395-4475-AB06-33E4DBB27C13}" presName="parentText" presStyleLbl="node1" presStyleIdx="4" presStyleCnt="6">
        <dgm:presLayoutVars>
          <dgm:chMax val="0"/>
          <dgm:bulletEnabled val="1"/>
        </dgm:presLayoutVars>
      </dgm:prSet>
      <dgm:spPr/>
    </dgm:pt>
    <dgm:pt modelId="{9A969C89-5C7D-44E0-9DE3-9812006E9895}" type="pres">
      <dgm:prSet presAssocID="{605B70F9-D395-4475-AB06-33E4DBB27C13}" presName="childText" presStyleLbl="revTx" presStyleIdx="0" presStyleCnt="1">
        <dgm:presLayoutVars>
          <dgm:bulletEnabled val="1"/>
        </dgm:presLayoutVars>
      </dgm:prSet>
      <dgm:spPr/>
    </dgm:pt>
    <dgm:pt modelId="{9E2DFADD-2F7F-4081-A2D2-F536EAB0CED3}" type="pres">
      <dgm:prSet presAssocID="{9C865420-35D1-4A4E-A4EB-D3D50EF062ED}" presName="parentText" presStyleLbl="node1" presStyleIdx="5" presStyleCnt="6" custLinFactNeighborX="-554" custLinFactNeighborY="49845">
        <dgm:presLayoutVars>
          <dgm:chMax val="0"/>
          <dgm:bulletEnabled val="1"/>
        </dgm:presLayoutVars>
      </dgm:prSet>
      <dgm:spPr/>
    </dgm:pt>
  </dgm:ptLst>
  <dgm:cxnLst>
    <dgm:cxn modelId="{DE87C417-C5C7-45E8-AD6A-9BA55DDF317C}" type="presOf" srcId="{605B70F9-D395-4475-AB06-33E4DBB27C13}" destId="{80540C41-E94B-4B74-AA8F-B24A716065D4}" srcOrd="0" destOrd="0" presId="urn:microsoft.com/office/officeart/2005/8/layout/vList2"/>
    <dgm:cxn modelId="{57A91D1D-1E97-4A81-9751-20F479F7F9B9}" srcId="{C60E7D2F-2F3E-4306-92AC-DF922FB79BDC}" destId="{9C865420-35D1-4A4E-A4EB-D3D50EF062ED}" srcOrd="5" destOrd="0" parTransId="{54B750F8-A072-4D50-A2EF-C6A34C0075A1}" sibTransId="{A5E15281-E8BA-4BA3-A915-AC3DCF9B7BE9}"/>
    <dgm:cxn modelId="{2CD0B81E-7B04-4A22-8681-AA325B09224E}" type="presOf" srcId="{6B01F450-1933-4E88-B35E-00BADF7A7D06}" destId="{228F5073-849C-419D-9DDC-63F9B7270329}" srcOrd="0" destOrd="0" presId="urn:microsoft.com/office/officeart/2005/8/layout/vList2"/>
    <dgm:cxn modelId="{01AB581F-5EA6-4CDF-84AB-25A4611F06A8}" type="presOf" srcId="{D9905DD4-4020-4BA3-A026-56CE2575CE65}" destId="{EE1CB714-9C2E-49CE-8198-C157E8123DD6}" srcOrd="0" destOrd="0" presId="urn:microsoft.com/office/officeart/2005/8/layout/vList2"/>
    <dgm:cxn modelId="{7B98A124-5CD6-4FCE-A175-F37EF292C863}" type="presOf" srcId="{38AA1D59-071D-4A61-A4AA-195587282068}" destId="{5B5639DF-628C-4AD2-ADE4-D076D1D1ECCD}" srcOrd="0" destOrd="0" presId="urn:microsoft.com/office/officeart/2005/8/layout/vList2"/>
    <dgm:cxn modelId="{1D90082A-1954-47E8-943A-E3E4183B57A1}" srcId="{C60E7D2F-2F3E-4306-92AC-DF922FB79BDC}" destId="{6B01F450-1933-4E88-B35E-00BADF7A7D06}" srcOrd="3" destOrd="0" parTransId="{B9A43C04-DDED-42E8-8844-266952D7832E}" sibTransId="{C158C2B2-40E5-4594-AB37-F2D0B245C820}"/>
    <dgm:cxn modelId="{42E10F3C-5CF3-4904-AFF7-4459A6048EBF}" srcId="{605B70F9-D395-4475-AB06-33E4DBB27C13}" destId="{2535A1CD-BBFF-4A46-BD4A-C665D21946B6}" srcOrd="0" destOrd="0" parTransId="{DD4C755B-A304-4974-B74B-BD188AFBA353}" sibTransId="{5C388B02-64DF-4A91-820D-870149C79A89}"/>
    <dgm:cxn modelId="{C1ACBC40-8E48-40F9-A640-5D159E8FAD90}" srcId="{605B70F9-D395-4475-AB06-33E4DBB27C13}" destId="{083DC75D-947E-4DF8-AC9C-E631C0AAF74F}" srcOrd="3" destOrd="0" parTransId="{62A5157B-F588-40D2-BB6F-F32748215139}" sibTransId="{8E269F5B-FFAE-42F0-998B-C1D1A7F1EE57}"/>
    <dgm:cxn modelId="{9A76015F-C866-4E2B-B050-E84D0D56016D}" type="presOf" srcId="{C60E7D2F-2F3E-4306-92AC-DF922FB79BDC}" destId="{CD911F2E-2DE8-4575-BA4A-3A616EC68BEC}" srcOrd="0" destOrd="0" presId="urn:microsoft.com/office/officeart/2005/8/layout/vList2"/>
    <dgm:cxn modelId="{1FDB3F60-9279-4C3D-A254-A97B62613417}" srcId="{605B70F9-D395-4475-AB06-33E4DBB27C13}" destId="{77EADDDA-2BE7-4AB9-BA46-25310CCD573C}" srcOrd="1" destOrd="0" parTransId="{8288E9F5-A71E-4999-BE4B-369A67E199AA}" sibTransId="{F11BDB74-5551-462E-9211-B3BA7052DD06}"/>
    <dgm:cxn modelId="{90C92F49-E62E-4A9A-9C2D-2FC148DDE51B}" srcId="{605B70F9-D395-4475-AB06-33E4DBB27C13}" destId="{2AD27D02-6376-4D70-B017-0313B9C86C6B}" srcOrd="2" destOrd="0" parTransId="{EA058615-DBAD-436E-8226-D079DF37421C}" sibTransId="{CA67AB27-E984-4927-B3C5-19976BE48545}"/>
    <dgm:cxn modelId="{FDCBDB4C-0FEA-4932-9986-01EADCB47826}" type="presOf" srcId="{77EADDDA-2BE7-4AB9-BA46-25310CCD573C}" destId="{9A969C89-5C7D-44E0-9DE3-9812006E9895}" srcOrd="0" destOrd="1" presId="urn:microsoft.com/office/officeart/2005/8/layout/vList2"/>
    <dgm:cxn modelId="{97EB7E70-C478-4634-8C71-745DFD06EBAD}" type="presOf" srcId="{083DC75D-947E-4DF8-AC9C-E631C0AAF74F}" destId="{9A969C89-5C7D-44E0-9DE3-9812006E9895}" srcOrd="0" destOrd="3" presId="urn:microsoft.com/office/officeart/2005/8/layout/vList2"/>
    <dgm:cxn modelId="{C60F0257-8D53-4741-8B03-1E7C48E225CE}" type="presOf" srcId="{2535A1CD-BBFF-4A46-BD4A-C665D21946B6}" destId="{9A969C89-5C7D-44E0-9DE3-9812006E9895}" srcOrd="0" destOrd="0" presId="urn:microsoft.com/office/officeart/2005/8/layout/vList2"/>
    <dgm:cxn modelId="{56308377-64E3-4ACD-84FA-B201563E4A9D}" srcId="{C60E7D2F-2F3E-4306-92AC-DF922FB79BDC}" destId="{605B70F9-D395-4475-AB06-33E4DBB27C13}" srcOrd="4" destOrd="0" parTransId="{37A00FE3-03CA-4D27-8419-AC2295B0C240}" sibTransId="{0F5BB4A8-1950-4653-9ABB-115AAB7D1AD6}"/>
    <dgm:cxn modelId="{09C45458-8E5A-4D44-B97F-694EA2F152EC}" srcId="{C60E7D2F-2F3E-4306-92AC-DF922FB79BDC}" destId="{38AA1D59-071D-4A61-A4AA-195587282068}" srcOrd="1" destOrd="0" parTransId="{1D475182-E78C-4B68-8061-062D961006A8}" sibTransId="{F0673916-7E24-4E5A-BAE3-26BE500F1B34}"/>
    <dgm:cxn modelId="{09B7038E-0BB7-43CC-8164-AB2358B8CBC2}" srcId="{C60E7D2F-2F3E-4306-92AC-DF922FB79BDC}" destId="{D9905DD4-4020-4BA3-A026-56CE2575CE65}" srcOrd="2" destOrd="0" parTransId="{4E7D24DA-C272-45D2-868A-6A19CEF48848}" sibTransId="{D005DAEA-F7B8-4BA4-A091-F6131E8E2791}"/>
    <dgm:cxn modelId="{1245DC8E-5712-4CA4-A56F-B317BE34BB52}" srcId="{605B70F9-D395-4475-AB06-33E4DBB27C13}" destId="{363748E6-37EE-46AF-9DB0-7AC915356686}" srcOrd="4" destOrd="0" parTransId="{A7F61364-76D0-45A5-B175-AFA3324D15A3}" sibTransId="{4523FB1F-BCA0-4440-93C5-462672DDB19F}"/>
    <dgm:cxn modelId="{7AABD09E-190D-4E01-BC1B-E89AB7D02152}" type="presOf" srcId="{363748E6-37EE-46AF-9DB0-7AC915356686}" destId="{9A969C89-5C7D-44E0-9DE3-9812006E9895}" srcOrd="0" destOrd="4" presId="urn:microsoft.com/office/officeart/2005/8/layout/vList2"/>
    <dgm:cxn modelId="{8FD9F0B8-3B5B-4189-9DE5-D7881B74D031}" type="presOf" srcId="{9C865420-35D1-4A4E-A4EB-D3D50EF062ED}" destId="{9E2DFADD-2F7F-4081-A2D2-F536EAB0CED3}" srcOrd="0" destOrd="0" presId="urn:microsoft.com/office/officeart/2005/8/layout/vList2"/>
    <dgm:cxn modelId="{81EFAEBE-8D9E-476B-8CFB-0D9745437DCA}" type="presOf" srcId="{8B7CA32D-40D8-401D-8FA4-DC4E204DDA43}" destId="{F99397B5-01BF-4533-8ABE-89B4CCD6842C}" srcOrd="0" destOrd="0" presId="urn:microsoft.com/office/officeart/2005/8/layout/vList2"/>
    <dgm:cxn modelId="{34912DEB-DE77-41D1-8516-E715EE15412E}" type="presOf" srcId="{2AD27D02-6376-4D70-B017-0313B9C86C6B}" destId="{9A969C89-5C7D-44E0-9DE3-9812006E9895}" srcOrd="0" destOrd="2" presId="urn:microsoft.com/office/officeart/2005/8/layout/vList2"/>
    <dgm:cxn modelId="{0E195EEE-8C03-4DD4-87B0-2EDB5FC14BE2}" srcId="{C60E7D2F-2F3E-4306-92AC-DF922FB79BDC}" destId="{8B7CA32D-40D8-401D-8FA4-DC4E204DDA43}" srcOrd="0" destOrd="0" parTransId="{AA0D0022-3A6F-4E52-8AC1-97A60BC32CB8}" sibTransId="{F9EEB66C-5C06-44FB-928A-269875F8390A}"/>
    <dgm:cxn modelId="{E4814B4E-6614-4099-990F-D43AED1861D4}" type="presParOf" srcId="{CD911F2E-2DE8-4575-BA4A-3A616EC68BEC}" destId="{F99397B5-01BF-4533-8ABE-89B4CCD6842C}" srcOrd="0" destOrd="0" presId="urn:microsoft.com/office/officeart/2005/8/layout/vList2"/>
    <dgm:cxn modelId="{2F576806-2B4A-454A-BF4A-5FA982671BB4}" type="presParOf" srcId="{CD911F2E-2DE8-4575-BA4A-3A616EC68BEC}" destId="{FAEDEFF8-5C20-4215-86CD-D7648A35FE37}" srcOrd="1" destOrd="0" presId="urn:microsoft.com/office/officeart/2005/8/layout/vList2"/>
    <dgm:cxn modelId="{0B5A1BEA-CE23-4677-A243-05D1777B71E5}" type="presParOf" srcId="{CD911F2E-2DE8-4575-BA4A-3A616EC68BEC}" destId="{5B5639DF-628C-4AD2-ADE4-D076D1D1ECCD}" srcOrd="2" destOrd="0" presId="urn:microsoft.com/office/officeart/2005/8/layout/vList2"/>
    <dgm:cxn modelId="{D3213453-C26C-476B-A53C-F787E5EDC594}" type="presParOf" srcId="{CD911F2E-2DE8-4575-BA4A-3A616EC68BEC}" destId="{F6E02C67-3403-43D0-AE72-9362AFBDA4BB}" srcOrd="3" destOrd="0" presId="urn:microsoft.com/office/officeart/2005/8/layout/vList2"/>
    <dgm:cxn modelId="{93550D1B-C01C-4A73-B6DC-8BEA5786C6B8}" type="presParOf" srcId="{CD911F2E-2DE8-4575-BA4A-3A616EC68BEC}" destId="{EE1CB714-9C2E-49CE-8198-C157E8123DD6}" srcOrd="4" destOrd="0" presId="urn:microsoft.com/office/officeart/2005/8/layout/vList2"/>
    <dgm:cxn modelId="{BA729D1A-1F6D-4B8F-8D73-71FD10359BA0}" type="presParOf" srcId="{CD911F2E-2DE8-4575-BA4A-3A616EC68BEC}" destId="{4D8F6DB3-D381-4F43-9AFD-5B10CE2E0CFE}" srcOrd="5" destOrd="0" presId="urn:microsoft.com/office/officeart/2005/8/layout/vList2"/>
    <dgm:cxn modelId="{BEB3BAE0-5EC9-4FCE-A149-BAE49D02FE03}" type="presParOf" srcId="{CD911F2E-2DE8-4575-BA4A-3A616EC68BEC}" destId="{228F5073-849C-419D-9DDC-63F9B7270329}" srcOrd="6" destOrd="0" presId="urn:microsoft.com/office/officeart/2005/8/layout/vList2"/>
    <dgm:cxn modelId="{11A4F28F-ED2A-4FBA-B997-D7D382637881}" type="presParOf" srcId="{CD911F2E-2DE8-4575-BA4A-3A616EC68BEC}" destId="{AE5AD1B4-2074-4BFF-B574-3BE8024C1B22}" srcOrd="7" destOrd="0" presId="urn:microsoft.com/office/officeart/2005/8/layout/vList2"/>
    <dgm:cxn modelId="{13AE4D0E-0D2E-4EF9-A142-31AE8E348531}" type="presParOf" srcId="{CD911F2E-2DE8-4575-BA4A-3A616EC68BEC}" destId="{80540C41-E94B-4B74-AA8F-B24A716065D4}" srcOrd="8" destOrd="0" presId="urn:microsoft.com/office/officeart/2005/8/layout/vList2"/>
    <dgm:cxn modelId="{4153E70F-69F1-4C7B-B00C-6BF8944F5E52}" type="presParOf" srcId="{CD911F2E-2DE8-4575-BA4A-3A616EC68BEC}" destId="{9A969C89-5C7D-44E0-9DE3-9812006E9895}" srcOrd="9" destOrd="0" presId="urn:microsoft.com/office/officeart/2005/8/layout/vList2"/>
    <dgm:cxn modelId="{DDD023A6-1B42-4D6A-97BA-F9A91EF964C0}" type="presParOf" srcId="{CD911F2E-2DE8-4575-BA4A-3A616EC68BEC}" destId="{9E2DFADD-2F7F-4081-A2D2-F536EAB0CED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502921-7E4A-4BB7-8052-D2F2C45D5CAF}" type="doc">
      <dgm:prSet loTypeId="urn:microsoft.com/office/officeart/2005/8/layout/process1" loCatId="process" qsTypeId="urn:microsoft.com/office/officeart/2005/8/quickstyle/simple5" qsCatId="simple" csTypeId="urn:microsoft.com/office/officeart/2005/8/colors/accent1_3" csCatId="accent1" phldr="1"/>
      <dgm:spPr/>
      <dgm:t>
        <a:bodyPr/>
        <a:lstStyle/>
        <a:p>
          <a:endParaRPr lang="en-CA"/>
        </a:p>
      </dgm:t>
    </dgm:pt>
    <dgm:pt modelId="{39C01180-6491-44A3-9A14-2723F32F4F5D}">
      <dgm:prSet custT="1"/>
      <dgm:spPr/>
      <dgm:t>
        <a:bodyPr/>
        <a:lstStyle/>
        <a:p>
          <a:r>
            <a:rPr lang="fr-CA" sz="1700" dirty="0"/>
            <a:t>Des </a:t>
          </a:r>
          <a:r>
            <a:rPr lang="fr-CA" sz="1800" b="1" dirty="0"/>
            <a:t>vignettes plastifiées</a:t>
          </a:r>
          <a:r>
            <a:rPr lang="fr-CA" sz="1800" dirty="0"/>
            <a:t> </a:t>
          </a:r>
          <a:r>
            <a:rPr lang="fr-CA" sz="1600" dirty="0"/>
            <a:t>ont été créées - remplaçant les autocollants distribués jadis</a:t>
          </a:r>
          <a:endParaRPr lang="en-CA" sz="1700" dirty="0"/>
        </a:p>
      </dgm:t>
    </dgm:pt>
    <dgm:pt modelId="{CD13C3B3-9900-4CED-9F62-5CC429209D6B}" type="parTrans" cxnId="{913BE730-0957-4C42-92F2-2673FB6D23A3}">
      <dgm:prSet/>
      <dgm:spPr/>
      <dgm:t>
        <a:bodyPr/>
        <a:lstStyle/>
        <a:p>
          <a:endParaRPr lang="en-CA"/>
        </a:p>
      </dgm:t>
    </dgm:pt>
    <dgm:pt modelId="{704274DD-49D3-4827-904B-53174121757F}" type="sibTrans" cxnId="{913BE730-0957-4C42-92F2-2673FB6D23A3}">
      <dgm:prSet/>
      <dgm:spPr/>
      <dgm:t>
        <a:bodyPr/>
        <a:lstStyle/>
        <a:p>
          <a:endParaRPr lang="en-CA"/>
        </a:p>
      </dgm:t>
    </dgm:pt>
    <dgm:pt modelId="{DC361883-3B77-406F-AA0C-FBFA5FE23D45}">
      <dgm:prSet/>
      <dgm:spPr/>
      <dgm:t>
        <a:bodyPr/>
        <a:lstStyle/>
        <a:p>
          <a:r>
            <a:rPr lang="fr-CA" dirty="0"/>
            <a:t>Elles seront à afficher dans votre véhicule sur votre rétroviseur</a:t>
          </a:r>
          <a:endParaRPr lang="en-CA" dirty="0"/>
        </a:p>
      </dgm:t>
    </dgm:pt>
    <dgm:pt modelId="{573921C4-B427-4335-BC2D-3708ED864FAA}" type="parTrans" cxnId="{A397A5FF-C532-4C8F-A3C1-21EC801632F2}">
      <dgm:prSet/>
      <dgm:spPr/>
      <dgm:t>
        <a:bodyPr/>
        <a:lstStyle/>
        <a:p>
          <a:endParaRPr lang="en-CA"/>
        </a:p>
      </dgm:t>
    </dgm:pt>
    <dgm:pt modelId="{C7EFE9AC-873B-4D53-BA15-48B0EC482B35}" type="sibTrans" cxnId="{A397A5FF-C532-4C8F-A3C1-21EC801632F2}">
      <dgm:prSet/>
      <dgm:spPr/>
      <dgm:t>
        <a:bodyPr/>
        <a:lstStyle/>
        <a:p>
          <a:endParaRPr lang="en-CA"/>
        </a:p>
      </dgm:t>
    </dgm:pt>
    <dgm:pt modelId="{39AA3365-A481-48D2-B6E0-A002DCA71DFB}">
      <dgm:prSet/>
      <dgm:spPr/>
      <dgm:t>
        <a:bodyPr/>
        <a:lstStyle/>
        <a:p>
          <a:r>
            <a:rPr lang="fr-CA" dirty="0"/>
            <a:t>Distribution en personne sera annoncée par courriel sous peu</a:t>
          </a:r>
          <a:endParaRPr lang="en-CA" dirty="0"/>
        </a:p>
      </dgm:t>
    </dgm:pt>
    <dgm:pt modelId="{F277D5DE-FCF0-4D68-ABE8-402C941528ED}" type="parTrans" cxnId="{6DBDBC2D-6BBA-4093-A3C1-629437DA90D0}">
      <dgm:prSet/>
      <dgm:spPr/>
      <dgm:t>
        <a:bodyPr/>
        <a:lstStyle/>
        <a:p>
          <a:endParaRPr lang="en-CA"/>
        </a:p>
      </dgm:t>
    </dgm:pt>
    <dgm:pt modelId="{42AEBD98-7041-4AF0-90F6-02A64E868B45}" type="sibTrans" cxnId="{6DBDBC2D-6BBA-4093-A3C1-629437DA90D0}">
      <dgm:prSet/>
      <dgm:spPr/>
      <dgm:t>
        <a:bodyPr/>
        <a:lstStyle/>
        <a:p>
          <a:endParaRPr lang="en-CA"/>
        </a:p>
      </dgm:t>
    </dgm:pt>
    <dgm:pt modelId="{F0845751-BCE8-412A-B166-3848E95BC77B}">
      <dgm:prSet/>
      <dgm:spPr/>
      <dgm:t>
        <a:bodyPr/>
        <a:lstStyle/>
        <a:p>
          <a:r>
            <a:rPr lang="fr-CA" dirty="0"/>
            <a:t>Mettez les bien en vues ! </a:t>
          </a:r>
          <a:endParaRPr lang="en-CA" dirty="0"/>
        </a:p>
      </dgm:t>
    </dgm:pt>
    <dgm:pt modelId="{DB8AFA81-DB97-415B-9985-8B634368B624}" type="parTrans" cxnId="{0C61CF25-7C28-438F-8C29-46DE3992B900}">
      <dgm:prSet/>
      <dgm:spPr/>
      <dgm:t>
        <a:bodyPr/>
        <a:lstStyle/>
        <a:p>
          <a:endParaRPr lang="en-CA"/>
        </a:p>
      </dgm:t>
    </dgm:pt>
    <dgm:pt modelId="{96166DDB-E289-4E03-AF91-5BBE8CEFD128}" type="sibTrans" cxnId="{0C61CF25-7C28-438F-8C29-46DE3992B900}">
      <dgm:prSet/>
      <dgm:spPr/>
      <dgm:t>
        <a:bodyPr/>
        <a:lstStyle/>
        <a:p>
          <a:endParaRPr lang="en-CA"/>
        </a:p>
      </dgm:t>
    </dgm:pt>
    <dgm:pt modelId="{D2486BBB-752D-411A-AEF8-89CC2F395BC5}">
      <dgm:prSet/>
      <dgm:spPr/>
      <dgm:t>
        <a:bodyPr/>
        <a:lstStyle/>
        <a:p>
          <a:r>
            <a:rPr lang="fr-CA" b="1" dirty="0"/>
            <a:t>Important</a:t>
          </a:r>
          <a:r>
            <a:rPr lang="fr-CA" dirty="0"/>
            <a:t> - et ce surtout si vous vous garez en bordure de route ou aux espaces communs</a:t>
          </a:r>
          <a:endParaRPr lang="en-CA" dirty="0"/>
        </a:p>
      </dgm:t>
    </dgm:pt>
    <dgm:pt modelId="{F689548C-FAC8-4217-9AF5-0D0F34C23DF5}" type="parTrans" cxnId="{2E0985B9-6CAF-43FD-86CE-E7EE54FEBAED}">
      <dgm:prSet/>
      <dgm:spPr/>
      <dgm:t>
        <a:bodyPr/>
        <a:lstStyle/>
        <a:p>
          <a:endParaRPr lang="en-CA"/>
        </a:p>
      </dgm:t>
    </dgm:pt>
    <dgm:pt modelId="{72B83279-6D8D-4AC4-AE90-6CC1E9029CC8}" type="sibTrans" cxnId="{2E0985B9-6CAF-43FD-86CE-E7EE54FEBAED}">
      <dgm:prSet/>
      <dgm:spPr/>
      <dgm:t>
        <a:bodyPr/>
        <a:lstStyle/>
        <a:p>
          <a:endParaRPr lang="en-CA"/>
        </a:p>
      </dgm:t>
    </dgm:pt>
    <dgm:pt modelId="{C6B05690-5D05-47D3-BA75-4DF4090FF181}" type="pres">
      <dgm:prSet presAssocID="{60502921-7E4A-4BB7-8052-D2F2C45D5CAF}" presName="Name0" presStyleCnt="0">
        <dgm:presLayoutVars>
          <dgm:dir/>
          <dgm:resizeHandles val="exact"/>
        </dgm:presLayoutVars>
      </dgm:prSet>
      <dgm:spPr/>
    </dgm:pt>
    <dgm:pt modelId="{074076C1-27CB-40D7-A47A-A62C5AAAF3EC}" type="pres">
      <dgm:prSet presAssocID="{39C01180-6491-44A3-9A14-2723F32F4F5D}" presName="node" presStyleLbl="node1" presStyleIdx="0" presStyleCnt="5" custScaleX="114040">
        <dgm:presLayoutVars>
          <dgm:bulletEnabled val="1"/>
        </dgm:presLayoutVars>
      </dgm:prSet>
      <dgm:spPr/>
    </dgm:pt>
    <dgm:pt modelId="{B87E673E-5761-4304-81AA-689841F6E5A5}" type="pres">
      <dgm:prSet presAssocID="{704274DD-49D3-4827-904B-53174121757F}" presName="sibTrans" presStyleLbl="sibTrans2D1" presStyleIdx="0" presStyleCnt="4"/>
      <dgm:spPr/>
    </dgm:pt>
    <dgm:pt modelId="{F5191037-A334-4B18-B9AA-31829CC5DBAE}" type="pres">
      <dgm:prSet presAssocID="{704274DD-49D3-4827-904B-53174121757F}" presName="connectorText" presStyleLbl="sibTrans2D1" presStyleIdx="0" presStyleCnt="4"/>
      <dgm:spPr/>
    </dgm:pt>
    <dgm:pt modelId="{59D4E0BA-F082-4302-9199-EA59BE2F2D9C}" type="pres">
      <dgm:prSet presAssocID="{DC361883-3B77-406F-AA0C-FBFA5FE23D45}" presName="node" presStyleLbl="node1" presStyleIdx="1" presStyleCnt="5">
        <dgm:presLayoutVars>
          <dgm:bulletEnabled val="1"/>
        </dgm:presLayoutVars>
      </dgm:prSet>
      <dgm:spPr/>
    </dgm:pt>
    <dgm:pt modelId="{AA9458EE-F466-4F4D-8E56-09D4B4F3AFA2}" type="pres">
      <dgm:prSet presAssocID="{C7EFE9AC-873B-4D53-BA15-48B0EC482B35}" presName="sibTrans" presStyleLbl="sibTrans2D1" presStyleIdx="1" presStyleCnt="4"/>
      <dgm:spPr/>
    </dgm:pt>
    <dgm:pt modelId="{58AC2449-37F2-459F-830D-6BCB4FA5F91D}" type="pres">
      <dgm:prSet presAssocID="{C7EFE9AC-873B-4D53-BA15-48B0EC482B35}" presName="connectorText" presStyleLbl="sibTrans2D1" presStyleIdx="1" presStyleCnt="4"/>
      <dgm:spPr/>
    </dgm:pt>
    <dgm:pt modelId="{4277EBB1-8216-44E8-B5BB-89FC0B5EAA8B}" type="pres">
      <dgm:prSet presAssocID="{39AA3365-A481-48D2-B6E0-A002DCA71DFB}" presName="node" presStyleLbl="node1" presStyleIdx="2" presStyleCnt="5">
        <dgm:presLayoutVars>
          <dgm:bulletEnabled val="1"/>
        </dgm:presLayoutVars>
      </dgm:prSet>
      <dgm:spPr/>
    </dgm:pt>
    <dgm:pt modelId="{DD5B0D81-F767-404B-8BE1-A67253AF8507}" type="pres">
      <dgm:prSet presAssocID="{42AEBD98-7041-4AF0-90F6-02A64E868B45}" presName="sibTrans" presStyleLbl="sibTrans2D1" presStyleIdx="2" presStyleCnt="4"/>
      <dgm:spPr/>
    </dgm:pt>
    <dgm:pt modelId="{8EFE849D-6342-4A28-B26F-83918E628714}" type="pres">
      <dgm:prSet presAssocID="{42AEBD98-7041-4AF0-90F6-02A64E868B45}" presName="connectorText" presStyleLbl="sibTrans2D1" presStyleIdx="2" presStyleCnt="4"/>
      <dgm:spPr/>
    </dgm:pt>
    <dgm:pt modelId="{02E61271-3801-465F-A0D2-EA3427AACCC3}" type="pres">
      <dgm:prSet presAssocID="{F0845751-BCE8-412A-B166-3848E95BC77B}" presName="node" presStyleLbl="node1" presStyleIdx="3" presStyleCnt="5" custScaleX="97748">
        <dgm:presLayoutVars>
          <dgm:bulletEnabled val="1"/>
        </dgm:presLayoutVars>
      </dgm:prSet>
      <dgm:spPr/>
    </dgm:pt>
    <dgm:pt modelId="{9B637E75-6948-4639-97D1-156CD1F05D87}" type="pres">
      <dgm:prSet presAssocID="{96166DDB-E289-4E03-AF91-5BBE8CEFD128}" presName="sibTrans" presStyleLbl="sibTrans2D1" presStyleIdx="3" presStyleCnt="4"/>
      <dgm:spPr/>
    </dgm:pt>
    <dgm:pt modelId="{1BAF04DF-08BB-45B8-BE8B-54D6B3652237}" type="pres">
      <dgm:prSet presAssocID="{96166DDB-E289-4E03-AF91-5BBE8CEFD128}" presName="connectorText" presStyleLbl="sibTrans2D1" presStyleIdx="3" presStyleCnt="4"/>
      <dgm:spPr/>
    </dgm:pt>
    <dgm:pt modelId="{F73B58B0-EE30-4989-8AEC-D7EB2E4B818B}" type="pres">
      <dgm:prSet presAssocID="{D2486BBB-752D-411A-AEF8-89CC2F395BC5}" presName="node" presStyleLbl="node1" presStyleIdx="4" presStyleCnt="5">
        <dgm:presLayoutVars>
          <dgm:bulletEnabled val="1"/>
        </dgm:presLayoutVars>
      </dgm:prSet>
      <dgm:spPr/>
    </dgm:pt>
  </dgm:ptLst>
  <dgm:cxnLst>
    <dgm:cxn modelId="{A5C7D115-400F-4350-AC69-CA80A139207C}" type="presOf" srcId="{DC361883-3B77-406F-AA0C-FBFA5FE23D45}" destId="{59D4E0BA-F082-4302-9199-EA59BE2F2D9C}" srcOrd="0" destOrd="0" presId="urn:microsoft.com/office/officeart/2005/8/layout/process1"/>
    <dgm:cxn modelId="{1B8B7F17-9769-4137-AA94-7FDDF09441BF}" type="presOf" srcId="{96166DDB-E289-4E03-AF91-5BBE8CEFD128}" destId="{1BAF04DF-08BB-45B8-BE8B-54D6B3652237}" srcOrd="1" destOrd="0" presId="urn:microsoft.com/office/officeart/2005/8/layout/process1"/>
    <dgm:cxn modelId="{4BBD8419-1F6C-4B40-B26B-0AA0282E812C}" type="presOf" srcId="{D2486BBB-752D-411A-AEF8-89CC2F395BC5}" destId="{F73B58B0-EE30-4989-8AEC-D7EB2E4B818B}" srcOrd="0" destOrd="0" presId="urn:microsoft.com/office/officeart/2005/8/layout/process1"/>
    <dgm:cxn modelId="{0C61CF25-7C28-438F-8C29-46DE3992B900}" srcId="{60502921-7E4A-4BB7-8052-D2F2C45D5CAF}" destId="{F0845751-BCE8-412A-B166-3848E95BC77B}" srcOrd="3" destOrd="0" parTransId="{DB8AFA81-DB97-415B-9985-8B634368B624}" sibTransId="{96166DDB-E289-4E03-AF91-5BBE8CEFD128}"/>
    <dgm:cxn modelId="{43180C27-7793-42EB-BE6C-CDE564FB081D}" type="presOf" srcId="{C7EFE9AC-873B-4D53-BA15-48B0EC482B35}" destId="{AA9458EE-F466-4F4D-8E56-09D4B4F3AFA2}" srcOrd="0" destOrd="0" presId="urn:microsoft.com/office/officeart/2005/8/layout/process1"/>
    <dgm:cxn modelId="{6DBDBC2D-6BBA-4093-A3C1-629437DA90D0}" srcId="{60502921-7E4A-4BB7-8052-D2F2C45D5CAF}" destId="{39AA3365-A481-48D2-B6E0-A002DCA71DFB}" srcOrd="2" destOrd="0" parTransId="{F277D5DE-FCF0-4D68-ABE8-402C941528ED}" sibTransId="{42AEBD98-7041-4AF0-90F6-02A64E868B45}"/>
    <dgm:cxn modelId="{913BE730-0957-4C42-92F2-2673FB6D23A3}" srcId="{60502921-7E4A-4BB7-8052-D2F2C45D5CAF}" destId="{39C01180-6491-44A3-9A14-2723F32F4F5D}" srcOrd="0" destOrd="0" parTransId="{CD13C3B3-9900-4CED-9F62-5CC429209D6B}" sibTransId="{704274DD-49D3-4827-904B-53174121757F}"/>
    <dgm:cxn modelId="{99E60C34-93A5-432A-9B03-A5A87597A246}" type="presOf" srcId="{704274DD-49D3-4827-904B-53174121757F}" destId="{F5191037-A334-4B18-B9AA-31829CC5DBAE}" srcOrd="1" destOrd="0" presId="urn:microsoft.com/office/officeart/2005/8/layout/process1"/>
    <dgm:cxn modelId="{6CFA5A3B-E0C6-4CD9-A446-0080AA0B9D97}" type="presOf" srcId="{39C01180-6491-44A3-9A14-2723F32F4F5D}" destId="{074076C1-27CB-40D7-A47A-A62C5AAAF3EC}" srcOrd="0" destOrd="0" presId="urn:microsoft.com/office/officeart/2005/8/layout/process1"/>
    <dgm:cxn modelId="{6983B960-0E52-4B0C-81B7-6A5076A4386E}" type="presOf" srcId="{42AEBD98-7041-4AF0-90F6-02A64E868B45}" destId="{DD5B0D81-F767-404B-8BE1-A67253AF8507}" srcOrd="0" destOrd="0" presId="urn:microsoft.com/office/officeart/2005/8/layout/process1"/>
    <dgm:cxn modelId="{9CE27EA9-D6A9-45B8-9F62-3D934D01C5B0}" type="presOf" srcId="{C7EFE9AC-873B-4D53-BA15-48B0EC482B35}" destId="{58AC2449-37F2-459F-830D-6BCB4FA5F91D}" srcOrd="1" destOrd="0" presId="urn:microsoft.com/office/officeart/2005/8/layout/process1"/>
    <dgm:cxn modelId="{2E0985B9-6CAF-43FD-86CE-E7EE54FEBAED}" srcId="{60502921-7E4A-4BB7-8052-D2F2C45D5CAF}" destId="{D2486BBB-752D-411A-AEF8-89CC2F395BC5}" srcOrd="4" destOrd="0" parTransId="{F689548C-FAC8-4217-9AF5-0D0F34C23DF5}" sibTransId="{72B83279-6D8D-4AC4-AE90-6CC1E9029CC8}"/>
    <dgm:cxn modelId="{574D3BBB-26CD-47DD-8331-BD83A6EACEDF}" type="presOf" srcId="{704274DD-49D3-4827-904B-53174121757F}" destId="{B87E673E-5761-4304-81AA-689841F6E5A5}" srcOrd="0" destOrd="0" presId="urn:microsoft.com/office/officeart/2005/8/layout/process1"/>
    <dgm:cxn modelId="{70D2C2C6-1198-43BF-8053-F515670B1A44}" type="presOf" srcId="{39AA3365-A481-48D2-B6E0-A002DCA71DFB}" destId="{4277EBB1-8216-44E8-B5BB-89FC0B5EAA8B}" srcOrd="0" destOrd="0" presId="urn:microsoft.com/office/officeart/2005/8/layout/process1"/>
    <dgm:cxn modelId="{C1AB83D4-426B-416B-8038-FD43DE48593C}" type="presOf" srcId="{96166DDB-E289-4E03-AF91-5BBE8CEFD128}" destId="{9B637E75-6948-4639-97D1-156CD1F05D87}" srcOrd="0" destOrd="0" presId="urn:microsoft.com/office/officeart/2005/8/layout/process1"/>
    <dgm:cxn modelId="{D38795DE-182E-4B18-B3F8-EA6389AD587A}" type="presOf" srcId="{F0845751-BCE8-412A-B166-3848E95BC77B}" destId="{02E61271-3801-465F-A0D2-EA3427AACCC3}" srcOrd="0" destOrd="0" presId="urn:microsoft.com/office/officeart/2005/8/layout/process1"/>
    <dgm:cxn modelId="{05B429E3-2793-4C14-8BEF-5FCA86362877}" type="presOf" srcId="{42AEBD98-7041-4AF0-90F6-02A64E868B45}" destId="{8EFE849D-6342-4A28-B26F-83918E628714}" srcOrd="1" destOrd="0" presId="urn:microsoft.com/office/officeart/2005/8/layout/process1"/>
    <dgm:cxn modelId="{B49B9CEA-F6BF-42EF-950B-CDE50A64AD9F}" type="presOf" srcId="{60502921-7E4A-4BB7-8052-D2F2C45D5CAF}" destId="{C6B05690-5D05-47D3-BA75-4DF4090FF181}" srcOrd="0" destOrd="0" presId="urn:microsoft.com/office/officeart/2005/8/layout/process1"/>
    <dgm:cxn modelId="{A397A5FF-C532-4C8F-A3C1-21EC801632F2}" srcId="{60502921-7E4A-4BB7-8052-D2F2C45D5CAF}" destId="{DC361883-3B77-406F-AA0C-FBFA5FE23D45}" srcOrd="1" destOrd="0" parTransId="{573921C4-B427-4335-BC2D-3708ED864FAA}" sibTransId="{C7EFE9AC-873B-4D53-BA15-48B0EC482B35}"/>
    <dgm:cxn modelId="{FED3D88A-5FC1-49EF-8108-90B5FABCCD37}" type="presParOf" srcId="{C6B05690-5D05-47D3-BA75-4DF4090FF181}" destId="{074076C1-27CB-40D7-A47A-A62C5AAAF3EC}" srcOrd="0" destOrd="0" presId="urn:microsoft.com/office/officeart/2005/8/layout/process1"/>
    <dgm:cxn modelId="{4928AD0C-26F9-44BB-A5D8-C17E61E9DCC0}" type="presParOf" srcId="{C6B05690-5D05-47D3-BA75-4DF4090FF181}" destId="{B87E673E-5761-4304-81AA-689841F6E5A5}" srcOrd="1" destOrd="0" presId="urn:microsoft.com/office/officeart/2005/8/layout/process1"/>
    <dgm:cxn modelId="{EB7E37B3-CDBC-4BC5-A8D3-C4588D022217}" type="presParOf" srcId="{B87E673E-5761-4304-81AA-689841F6E5A5}" destId="{F5191037-A334-4B18-B9AA-31829CC5DBAE}" srcOrd="0" destOrd="0" presId="urn:microsoft.com/office/officeart/2005/8/layout/process1"/>
    <dgm:cxn modelId="{79F53139-CE19-45C2-B78A-BB2CFF49FA67}" type="presParOf" srcId="{C6B05690-5D05-47D3-BA75-4DF4090FF181}" destId="{59D4E0BA-F082-4302-9199-EA59BE2F2D9C}" srcOrd="2" destOrd="0" presId="urn:microsoft.com/office/officeart/2005/8/layout/process1"/>
    <dgm:cxn modelId="{E99CA92D-159A-478D-83D4-C1ACEC0BFFB7}" type="presParOf" srcId="{C6B05690-5D05-47D3-BA75-4DF4090FF181}" destId="{AA9458EE-F466-4F4D-8E56-09D4B4F3AFA2}" srcOrd="3" destOrd="0" presId="urn:microsoft.com/office/officeart/2005/8/layout/process1"/>
    <dgm:cxn modelId="{6E731EFD-B0BE-4563-B573-78DD2913748F}" type="presParOf" srcId="{AA9458EE-F466-4F4D-8E56-09D4B4F3AFA2}" destId="{58AC2449-37F2-459F-830D-6BCB4FA5F91D}" srcOrd="0" destOrd="0" presId="urn:microsoft.com/office/officeart/2005/8/layout/process1"/>
    <dgm:cxn modelId="{F56AC426-D54F-4088-95BA-CCBBBA38D65F}" type="presParOf" srcId="{C6B05690-5D05-47D3-BA75-4DF4090FF181}" destId="{4277EBB1-8216-44E8-B5BB-89FC0B5EAA8B}" srcOrd="4" destOrd="0" presId="urn:microsoft.com/office/officeart/2005/8/layout/process1"/>
    <dgm:cxn modelId="{C83188C9-9209-43F5-8DFB-905B96A04560}" type="presParOf" srcId="{C6B05690-5D05-47D3-BA75-4DF4090FF181}" destId="{DD5B0D81-F767-404B-8BE1-A67253AF8507}" srcOrd="5" destOrd="0" presId="urn:microsoft.com/office/officeart/2005/8/layout/process1"/>
    <dgm:cxn modelId="{A56A297C-0530-49E5-A13E-01A02D0170AE}" type="presParOf" srcId="{DD5B0D81-F767-404B-8BE1-A67253AF8507}" destId="{8EFE849D-6342-4A28-B26F-83918E628714}" srcOrd="0" destOrd="0" presId="urn:microsoft.com/office/officeart/2005/8/layout/process1"/>
    <dgm:cxn modelId="{F494CD1C-EA64-4939-9DA9-A55B79CBBE6B}" type="presParOf" srcId="{C6B05690-5D05-47D3-BA75-4DF4090FF181}" destId="{02E61271-3801-465F-A0D2-EA3427AACCC3}" srcOrd="6" destOrd="0" presId="urn:microsoft.com/office/officeart/2005/8/layout/process1"/>
    <dgm:cxn modelId="{5F6AC7A7-4E61-489E-A9CE-3A468A82CB36}" type="presParOf" srcId="{C6B05690-5D05-47D3-BA75-4DF4090FF181}" destId="{9B637E75-6948-4639-97D1-156CD1F05D87}" srcOrd="7" destOrd="0" presId="urn:microsoft.com/office/officeart/2005/8/layout/process1"/>
    <dgm:cxn modelId="{3CD26CD4-831F-426A-85ED-B9C84762D547}" type="presParOf" srcId="{9B637E75-6948-4639-97D1-156CD1F05D87}" destId="{1BAF04DF-08BB-45B8-BE8B-54D6B3652237}" srcOrd="0" destOrd="0" presId="urn:microsoft.com/office/officeart/2005/8/layout/process1"/>
    <dgm:cxn modelId="{A8743E28-50D7-41E9-AD31-3122C381226C}" type="presParOf" srcId="{C6B05690-5D05-47D3-BA75-4DF4090FF181}" destId="{F73B58B0-EE30-4989-8AEC-D7EB2E4B818B}"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B7B31-30EB-493B-9A72-A9F4DA4730DC}">
      <dsp:nvSpPr>
        <dsp:cNvPr id="0" name=""/>
        <dsp:cNvSpPr/>
      </dsp:nvSpPr>
      <dsp:spPr>
        <a:xfrm rot="5400000">
          <a:off x="4472118" y="-1614849"/>
          <a:ext cx="1250451" cy="4797500"/>
        </a:xfrm>
        <a:prstGeom prst="round2SameRect">
          <a:avLst/>
        </a:prstGeom>
        <a:solidFill>
          <a:schemeClr val="bg1">
            <a:alpha val="9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fr-CA" sz="1800" kern="1200" dirty="0"/>
            <a:t>2 factures ont été acquittées suite à la fin de l’exercice</a:t>
          </a:r>
          <a:endParaRPr lang="en-US" sz="1800" kern="1200" dirty="0"/>
        </a:p>
        <a:p>
          <a:pPr marL="171450" lvl="1" indent="-171450" algn="l" defTabSz="800100">
            <a:lnSpc>
              <a:spcPct val="90000"/>
            </a:lnSpc>
            <a:spcBef>
              <a:spcPct val="0"/>
            </a:spcBef>
            <a:spcAft>
              <a:spcPct val="15000"/>
            </a:spcAft>
            <a:buChar char="•"/>
          </a:pPr>
          <a:r>
            <a:rPr lang="fr-CA" sz="1800" kern="1200" dirty="0"/>
            <a:t>Efforts de recouvrement entrepris pour les 4 comptes en souffrance</a:t>
          </a:r>
          <a:endParaRPr lang="en-US" sz="1800" kern="1200" dirty="0"/>
        </a:p>
      </dsp:txBody>
      <dsp:txXfrm rot="-5400000">
        <a:off x="2698594" y="219717"/>
        <a:ext cx="4736458" cy="1128367"/>
      </dsp:txXfrm>
    </dsp:sp>
    <dsp:sp modelId="{C70A21F3-4EEB-4AFA-8FC5-ECA574277987}">
      <dsp:nvSpPr>
        <dsp:cNvPr id="0" name=""/>
        <dsp:cNvSpPr/>
      </dsp:nvSpPr>
      <dsp:spPr>
        <a:xfrm>
          <a:off x="0" y="2368"/>
          <a:ext cx="2698594" cy="156306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fr-CA" sz="2300" kern="1200" dirty="0"/>
            <a:t>6 factures non payées à la fin de l’exercice</a:t>
          </a:r>
          <a:endParaRPr lang="en-US" sz="2300" kern="1200" dirty="0"/>
        </a:p>
      </dsp:txBody>
      <dsp:txXfrm>
        <a:off x="76302" y="78670"/>
        <a:ext cx="2545990" cy="1410460"/>
      </dsp:txXfrm>
    </dsp:sp>
    <dsp:sp modelId="{A4850CE3-7C03-4A01-8855-A0D5EF305CBC}">
      <dsp:nvSpPr>
        <dsp:cNvPr id="0" name=""/>
        <dsp:cNvSpPr/>
      </dsp:nvSpPr>
      <dsp:spPr>
        <a:xfrm rot="5400000">
          <a:off x="4472118" y="26367"/>
          <a:ext cx="1250451" cy="4797500"/>
        </a:xfrm>
        <a:prstGeom prst="round2SameRect">
          <a:avLst/>
        </a:prstGeom>
        <a:no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fr-CA" sz="1800" kern="1200" dirty="0"/>
            <a:t>Courriel avant et après l’envoi des factures</a:t>
          </a:r>
        </a:p>
        <a:p>
          <a:pPr marL="171450" lvl="1" indent="-171450" algn="l" defTabSz="800100">
            <a:lnSpc>
              <a:spcPct val="90000"/>
            </a:lnSpc>
            <a:spcBef>
              <a:spcPct val="0"/>
            </a:spcBef>
            <a:spcAft>
              <a:spcPct val="15000"/>
            </a:spcAft>
            <a:buChar char="•"/>
          </a:pPr>
          <a:r>
            <a:rPr lang="fr-CA" sz="1800" kern="1200" dirty="0"/>
            <a:t>Rappel de mon courriel personnel avant l’envoi des relevés de comptes</a:t>
          </a:r>
        </a:p>
      </dsp:txBody>
      <dsp:txXfrm rot="-5400000">
        <a:off x="2698594" y="1860933"/>
        <a:ext cx="4736458" cy="1128367"/>
      </dsp:txXfrm>
    </dsp:sp>
    <dsp:sp modelId="{45EAB152-8228-49FE-94D2-2DA0CCFFC4E3}">
      <dsp:nvSpPr>
        <dsp:cNvPr id="0" name=""/>
        <dsp:cNvSpPr/>
      </dsp:nvSpPr>
      <dsp:spPr>
        <a:xfrm>
          <a:off x="0" y="1643585"/>
          <a:ext cx="2698594" cy="156306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fr-CA" sz="2300" kern="1200" dirty="0"/>
            <a:t>Efforts soutenus pour rejoindre le plus de gens avec les communications</a:t>
          </a:r>
        </a:p>
      </dsp:txBody>
      <dsp:txXfrm>
        <a:off x="76302" y="1719887"/>
        <a:ext cx="2545990" cy="1410460"/>
      </dsp:txXfrm>
    </dsp:sp>
    <dsp:sp modelId="{A0C5683A-188F-4D39-85F5-FBDE435BBBA9}">
      <dsp:nvSpPr>
        <dsp:cNvPr id="0" name=""/>
        <dsp:cNvSpPr/>
      </dsp:nvSpPr>
      <dsp:spPr>
        <a:xfrm rot="5400000">
          <a:off x="4472118" y="1667585"/>
          <a:ext cx="1250451" cy="4797500"/>
        </a:xfrm>
        <a:prstGeom prst="round2SameRect">
          <a:avLst/>
        </a:prstGeom>
        <a:no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fr-CA" sz="1800" kern="1200" dirty="0"/>
            <a:t>41 factures de plus que l’exercice précédent</a:t>
          </a:r>
          <a:endParaRPr lang="en-US" sz="1800" kern="1200" dirty="0"/>
        </a:p>
        <a:p>
          <a:pPr marL="171450" lvl="1" indent="-171450" algn="l" defTabSz="800100">
            <a:lnSpc>
              <a:spcPct val="90000"/>
            </a:lnSpc>
            <a:spcBef>
              <a:spcPct val="0"/>
            </a:spcBef>
            <a:spcAft>
              <a:spcPct val="15000"/>
            </a:spcAft>
            <a:buChar char="•"/>
          </a:pPr>
          <a:r>
            <a:rPr lang="fr-CA" sz="1800" kern="1200" dirty="0"/>
            <a:t>13% augmentation des revenus de cotisations</a:t>
          </a:r>
          <a:endParaRPr lang="en-US" sz="1800" kern="1200" dirty="0"/>
        </a:p>
      </dsp:txBody>
      <dsp:txXfrm rot="-5400000">
        <a:off x="2698594" y="3502151"/>
        <a:ext cx="4736458" cy="1128367"/>
      </dsp:txXfrm>
    </dsp:sp>
    <dsp:sp modelId="{72FD79D5-B323-415A-B39E-90DDECAF8FFB}">
      <dsp:nvSpPr>
        <dsp:cNvPr id="0" name=""/>
        <dsp:cNvSpPr/>
      </dsp:nvSpPr>
      <dsp:spPr>
        <a:xfrm>
          <a:off x="0" y="3284803"/>
          <a:ext cx="2698594" cy="156306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fr-CA" sz="2300" kern="1200" dirty="0"/>
            <a:t>Augmentation du nombre de propriétaires facturés</a:t>
          </a:r>
          <a:endParaRPr lang="en-US" sz="2300" kern="1200" dirty="0"/>
        </a:p>
      </dsp:txBody>
      <dsp:txXfrm>
        <a:off x="76302" y="3361105"/>
        <a:ext cx="2545990" cy="1410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79847-A09C-48B5-B53D-46005674968E}">
      <dsp:nvSpPr>
        <dsp:cNvPr id="0" name=""/>
        <dsp:cNvSpPr/>
      </dsp:nvSpPr>
      <dsp:spPr>
        <a:xfrm>
          <a:off x="0" y="10665"/>
          <a:ext cx="7543800" cy="1007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i="0" kern="1200" baseline="0"/>
            <a:t>Frais annuels SPDL - Rappel </a:t>
          </a:r>
          <a:endParaRPr lang="en-CA" sz="4200" kern="1200"/>
        </a:p>
      </dsp:txBody>
      <dsp:txXfrm>
        <a:off x="49176" y="59841"/>
        <a:ext cx="7445448" cy="9090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1367786" y="237861"/>
          <a:ext cx="1132312" cy="11323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175B98-93F4-4D7C-BB95-1514AB879CD5}">
      <dsp:nvSpPr>
        <dsp:cNvPr id="0" name=""/>
        <dsp:cNvSpPr/>
      </dsp:nvSpPr>
      <dsp:spPr>
        <a:xfrm>
          <a:off x="1609099" y="479551"/>
          <a:ext cx="649687" cy="6496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7117FB-F8A7-4A20-A8A7-EC686DDC76D0}">
      <dsp:nvSpPr>
        <dsp:cNvPr id="0" name=""/>
        <dsp:cNvSpPr/>
      </dsp:nvSpPr>
      <dsp:spPr>
        <a:xfrm>
          <a:off x="103012" y="1551711"/>
          <a:ext cx="3661861" cy="2152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dirty="0">
              <a:latin typeface="Bahnschrift Condensed" panose="020B0502040204020203" pitchFamily="34" charset="0"/>
            </a:rPr>
            <a:t>-</a:t>
          </a:r>
          <a:r>
            <a:rPr lang="en-US" sz="1400" b="1" kern="1200" dirty="0" err="1">
              <a:latin typeface="Bahnschrift Condensed" panose="020B0502040204020203" pitchFamily="34" charset="0"/>
            </a:rPr>
            <a:t>Dûs</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chaque</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année</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en</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avril</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Courriel</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envoyé</a:t>
          </a:r>
          <a:r>
            <a:rPr lang="en-US" sz="1400" b="1" kern="1200" dirty="0">
              <a:latin typeface="Bahnschrift Condensed" panose="020B0502040204020203" pitchFamily="34" charset="0"/>
            </a:rPr>
            <a:t> par </a:t>
          </a:r>
          <a:r>
            <a:rPr lang="en-US" sz="1400" b="1" kern="1200" dirty="0" err="1">
              <a:latin typeface="Bahnschrift Condensed" panose="020B0502040204020203" pitchFamily="34" charset="0"/>
              <a:hlinkClick xmlns:r="http://schemas.openxmlformats.org/officeDocument/2006/relationships" r:id="rId2"/>
            </a:rPr>
            <a:t>chagnon.martin@spDlgore.coM</a:t>
          </a:r>
          <a:endParaRPr lang="en-US" sz="1400" b="1" kern="1200" dirty="0">
            <a:latin typeface="Bahnschrift Condensed" panose="020B0502040204020203" pitchFamily="34" charset="0"/>
          </a:endParaRPr>
        </a:p>
        <a:p>
          <a:pPr marL="0" lvl="0" indent="0" algn="ctr" defTabSz="622300">
            <a:lnSpc>
              <a:spcPct val="100000"/>
            </a:lnSpc>
            <a:spcBef>
              <a:spcPct val="0"/>
            </a:spcBef>
            <a:spcAft>
              <a:spcPct val="35000"/>
            </a:spcAft>
            <a:buNone/>
            <a:defRPr cap="all"/>
          </a:pPr>
          <a:endParaRPr lang="en-US" sz="1400" b="1" kern="1200" dirty="0">
            <a:latin typeface="Bahnschrift Condensed" panose="020B0502040204020203" pitchFamily="34" charset="0"/>
          </a:endParaRPr>
        </a:p>
        <a:p>
          <a:pPr marL="0" lvl="0" indent="0" algn="ctr" defTabSz="622300">
            <a:lnSpc>
              <a:spcPct val="100000"/>
            </a:lnSpc>
            <a:spcBef>
              <a:spcPct val="0"/>
            </a:spcBef>
            <a:spcAft>
              <a:spcPct val="35000"/>
            </a:spcAft>
            <a:buNone/>
            <a:defRPr cap="all"/>
          </a:pP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Vous</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êtes</a:t>
          </a:r>
          <a:r>
            <a:rPr lang="en-US" sz="1400" b="1" kern="1200" dirty="0">
              <a:latin typeface="Bahnschrift Condensed" panose="020B0502040204020203" pitchFamily="34" charset="0"/>
            </a:rPr>
            <a:t> nouveau proprio d’un Terrain </a:t>
          </a:r>
          <a:r>
            <a:rPr lang="en-US" sz="1400" b="1" kern="1200" dirty="0" err="1">
              <a:latin typeface="Bahnschrift Condensed" panose="020B0502040204020203" pitchFamily="34" charset="0"/>
            </a:rPr>
            <a:t>ou</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d’une</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maison</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contactez</a:t>
          </a:r>
          <a:r>
            <a:rPr lang="en-US" sz="1400" b="1" kern="1200" dirty="0">
              <a:latin typeface="Bahnschrift Condensed" panose="020B0502040204020203" pitchFamily="34" charset="0"/>
            </a:rPr>
            <a:t> nous a </a:t>
          </a:r>
          <a:r>
            <a:rPr lang="en-US" sz="1400" b="1" kern="1200" dirty="0">
              <a:latin typeface="Bahnschrift Condensed" panose="020B0502040204020203" pitchFamily="34" charset="0"/>
              <a:hlinkClick xmlns:r="http://schemas.openxmlformats.org/officeDocument/2006/relationships" r:id="rId3"/>
            </a:rPr>
            <a:t>info@spdlgore.com</a:t>
          </a:r>
          <a:endParaRPr lang="en-US" sz="1400" b="1" kern="1200" dirty="0">
            <a:latin typeface="Bahnschrift Condensed" panose="020B0502040204020203" pitchFamily="34" charset="0"/>
          </a:endParaRPr>
        </a:p>
        <a:p>
          <a:pPr marL="0" lvl="0" indent="0" algn="ctr" defTabSz="622300">
            <a:lnSpc>
              <a:spcPct val="100000"/>
            </a:lnSpc>
            <a:spcBef>
              <a:spcPct val="0"/>
            </a:spcBef>
            <a:spcAft>
              <a:spcPct val="35000"/>
            </a:spcAft>
            <a:buNone/>
            <a:defRPr cap="all"/>
          </a:pPr>
          <a:r>
            <a:rPr lang="en-US" sz="1400" b="1" kern="1200" dirty="0">
              <a:latin typeface="Bahnschrift Condensed" panose="020B0502040204020203" pitchFamily="34" charset="0"/>
            </a:rPr>
            <a:t>-</a:t>
          </a:r>
          <a:r>
            <a:rPr lang="en-US" sz="1400" b="1" kern="1200" dirty="0" err="1">
              <a:latin typeface="Bahnschrift Condensed" panose="020B0502040204020203" pitchFamily="34" charset="0"/>
            </a:rPr>
            <a:t>Mettez</a:t>
          </a:r>
          <a:r>
            <a:rPr lang="en-US" sz="1400" b="1" kern="1200" dirty="0">
              <a:latin typeface="Bahnschrift Condensed" panose="020B0502040204020203" pitchFamily="34" charset="0"/>
            </a:rPr>
            <a:t> a Jour </a:t>
          </a:r>
          <a:r>
            <a:rPr lang="en-US" sz="1400" b="1" kern="1200" dirty="0" err="1">
              <a:latin typeface="Bahnschrift Condensed" panose="020B0502040204020203" pitchFamily="34" charset="0"/>
            </a:rPr>
            <a:t>vos</a:t>
          </a:r>
          <a:r>
            <a:rPr lang="en-US" sz="1400" b="1" kern="1200" dirty="0">
              <a:latin typeface="Bahnschrift Condensed" panose="020B0502040204020203" pitchFamily="34" charset="0"/>
            </a:rPr>
            <a:t> INFOS </a:t>
          </a:r>
          <a:r>
            <a:rPr lang="en-US" sz="1400" b="1" kern="1200" dirty="0" err="1">
              <a:latin typeface="Bahnschrift Condensed" panose="020B0502040204020203" pitchFamily="34" charset="0"/>
            </a:rPr>
            <a:t>en</a:t>
          </a:r>
          <a:r>
            <a:rPr lang="en-US" sz="1400" b="1" kern="1200" dirty="0">
              <a:latin typeface="Bahnschrift Condensed" panose="020B0502040204020203" pitchFamily="34" charset="0"/>
            </a:rPr>
            <a:t> tout temps</a:t>
          </a:r>
        </a:p>
        <a:p>
          <a:pPr marL="0" lvl="0" indent="0" algn="ctr" defTabSz="622300">
            <a:lnSpc>
              <a:spcPct val="100000"/>
            </a:lnSpc>
            <a:spcBef>
              <a:spcPct val="0"/>
            </a:spcBef>
            <a:spcAft>
              <a:spcPct val="35000"/>
            </a:spcAft>
            <a:buNone/>
            <a:defRPr cap="all"/>
          </a:pPr>
          <a:endParaRPr lang="en-US" sz="1400" b="1" kern="1200" dirty="0">
            <a:latin typeface="Bahnschrift Condensed" panose="020B0502040204020203" pitchFamily="34" charset="0"/>
          </a:endParaRPr>
        </a:p>
        <a:p>
          <a:pPr marL="0" lvl="0" indent="0" algn="ctr" defTabSz="622300">
            <a:lnSpc>
              <a:spcPct val="100000"/>
            </a:lnSpc>
            <a:spcBef>
              <a:spcPct val="0"/>
            </a:spcBef>
            <a:spcAft>
              <a:spcPct val="35000"/>
            </a:spcAft>
            <a:buNone/>
            <a:defRPr cap="all"/>
          </a:pPr>
          <a:r>
            <a:rPr lang="en-US" sz="1400" b="1" kern="1200" dirty="0">
              <a:latin typeface="Bahnschrift Condensed" panose="020B0502040204020203" pitchFamily="34" charset="0"/>
            </a:rPr>
            <a:t>-</a:t>
          </a:r>
          <a:r>
            <a:rPr lang="en-US" sz="1400" b="1" kern="1200" dirty="0" err="1">
              <a:latin typeface="Bahnschrift Condensed" panose="020B0502040204020203" pitchFamily="34" charset="0"/>
            </a:rPr>
            <a:t>Ajoutez</a:t>
          </a:r>
          <a:r>
            <a:rPr lang="en-US" sz="1400" b="1" kern="1200" dirty="0">
              <a:latin typeface="Bahnschrift Condensed" panose="020B0502040204020203" pitchFamily="34" charset="0"/>
            </a:rPr>
            <a:t> CES </a:t>
          </a:r>
          <a:r>
            <a:rPr lang="en-US" sz="1400" b="1" kern="1200" dirty="0" err="1">
              <a:latin typeface="Bahnschrift Condensed" panose="020B0502040204020203" pitchFamily="34" charset="0"/>
            </a:rPr>
            <a:t>ADRESSes</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courriel</a:t>
          </a:r>
          <a:r>
            <a:rPr lang="en-US" sz="1400" b="1" kern="1200" dirty="0">
              <a:latin typeface="Bahnschrift Condensed" panose="020B0502040204020203" pitchFamily="34" charset="0"/>
            </a:rPr>
            <a:t> a </a:t>
          </a:r>
          <a:r>
            <a:rPr lang="en-US" sz="1400" b="1" kern="1200" dirty="0" err="1">
              <a:latin typeface="Bahnschrift Condensed" panose="020B0502040204020203" pitchFamily="34" charset="0"/>
            </a:rPr>
            <a:t>vos</a:t>
          </a:r>
          <a:r>
            <a:rPr lang="en-US" sz="1400" b="1" kern="1200" dirty="0">
              <a:latin typeface="Bahnschrift Condensed" panose="020B0502040204020203" pitchFamily="34" charset="0"/>
            </a:rPr>
            <a:t> EXPÉDITEURS SÛRs et VIP</a:t>
          </a:r>
        </a:p>
      </dsp:txBody>
      <dsp:txXfrm>
        <a:off x="103012" y="1551711"/>
        <a:ext cx="3661861" cy="2152873"/>
      </dsp:txXfrm>
    </dsp:sp>
    <dsp:sp modelId="{BCD8CDD9-0C56-4401-ADB1-8B48DAB2C96F}">
      <dsp:nvSpPr>
        <dsp:cNvPr id="0" name=""/>
        <dsp:cNvSpPr/>
      </dsp:nvSpPr>
      <dsp:spPr>
        <a:xfrm>
          <a:off x="4451686" y="288139"/>
          <a:ext cx="1132312" cy="11323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4CA7C4-FCA1-4127-B20A-2A5C031A3CF4}">
      <dsp:nvSpPr>
        <dsp:cNvPr id="0" name=""/>
        <dsp:cNvSpPr/>
      </dsp:nvSpPr>
      <dsp:spPr>
        <a:xfrm>
          <a:off x="4539262" y="381534"/>
          <a:ext cx="957158" cy="79700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6FE37A-5DB0-4899-9FCB-0CE39BC185F8}">
      <dsp:nvSpPr>
        <dsp:cNvPr id="0" name=""/>
        <dsp:cNvSpPr/>
      </dsp:nvSpPr>
      <dsp:spPr>
        <a:xfrm>
          <a:off x="4089717" y="1773139"/>
          <a:ext cx="1856250" cy="1951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dirty="0">
              <a:latin typeface="Bahnschrift Condensed" panose="020B0502040204020203" pitchFamily="34" charset="0"/>
            </a:rPr>
            <a:t>-</a:t>
          </a:r>
          <a:r>
            <a:rPr lang="en-US" sz="1400" b="1" kern="1200" dirty="0" err="1">
              <a:latin typeface="Bahnschrift Condensed" panose="020B0502040204020203" pitchFamily="34" charset="0"/>
            </a:rPr>
            <a:t>Permettent</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d’entretenir</a:t>
          </a:r>
          <a:r>
            <a:rPr lang="en-US" sz="1400" b="1" kern="1200" dirty="0">
              <a:latin typeface="Bahnschrift Condensed" panose="020B0502040204020203" pitchFamily="34" charset="0"/>
            </a:rPr>
            <a:t> les routes du </a:t>
          </a:r>
          <a:r>
            <a:rPr lang="en-US" sz="1400" b="1" kern="1200" dirty="0" err="1">
              <a:latin typeface="Bahnschrift Condensed" panose="020B0502040204020203" pitchFamily="34" charset="0"/>
            </a:rPr>
            <a:t>domaine</a:t>
          </a:r>
          <a:r>
            <a:rPr lang="en-US" sz="1400" b="1" kern="1200" dirty="0">
              <a:latin typeface="Bahnschrift Condensed" panose="020B0502040204020203" pitchFamily="34" charset="0"/>
            </a:rPr>
            <a:t>  &amp; </a:t>
          </a:r>
        </a:p>
        <a:p>
          <a:pPr marL="0" lvl="0" indent="0" algn="ctr" defTabSz="622300">
            <a:lnSpc>
              <a:spcPct val="100000"/>
            </a:lnSpc>
            <a:spcBef>
              <a:spcPct val="0"/>
            </a:spcBef>
            <a:spcAft>
              <a:spcPct val="35000"/>
            </a:spcAft>
            <a:buNone/>
            <a:defRPr cap="all"/>
          </a:pPr>
          <a:r>
            <a:rPr lang="en-US" sz="1400" b="1" kern="1200" dirty="0">
              <a:latin typeface="Bahnschrift Condensed" panose="020B0502040204020203" pitchFamily="34" charset="0"/>
            </a:rPr>
            <a:t>les ESPACES VERTS pour conserver la </a:t>
          </a:r>
          <a:r>
            <a:rPr lang="en-US" sz="1400" b="1" kern="1200" dirty="0" err="1">
              <a:latin typeface="Bahnschrift Condensed" panose="020B0502040204020203" pitchFamily="34" charset="0"/>
            </a:rPr>
            <a:t>beauté</a:t>
          </a:r>
          <a:r>
            <a:rPr lang="en-US" sz="1400" b="1" kern="1200" dirty="0">
              <a:latin typeface="Bahnschrift Condensed" panose="020B0502040204020203" pitchFamily="34" charset="0"/>
            </a:rPr>
            <a:t> du </a:t>
          </a:r>
          <a:r>
            <a:rPr lang="en-US" sz="1400" b="1" kern="1200" dirty="0" err="1">
              <a:latin typeface="Bahnschrift Condensed" panose="020B0502040204020203" pitchFamily="34" charset="0"/>
            </a:rPr>
            <a:t>domaine</a:t>
          </a:r>
          <a:endParaRPr lang="en-US" sz="1400" b="1" kern="1200" dirty="0">
            <a:latin typeface="Bahnschrift Condensed" panose="020B0502040204020203" pitchFamily="34" charset="0"/>
          </a:endParaRPr>
        </a:p>
        <a:p>
          <a:pPr marL="0" lvl="0" indent="0" algn="ctr" defTabSz="622300">
            <a:lnSpc>
              <a:spcPct val="100000"/>
            </a:lnSpc>
            <a:spcBef>
              <a:spcPct val="0"/>
            </a:spcBef>
            <a:spcAft>
              <a:spcPct val="35000"/>
            </a:spcAft>
            <a:buNone/>
            <a:defRPr cap="all"/>
          </a:pPr>
          <a:r>
            <a:rPr lang="en-US" sz="1400" b="1" kern="1200" dirty="0">
              <a:latin typeface="Bahnschrift Condensed" panose="020B0502040204020203" pitchFamily="34" charset="0"/>
            </a:rPr>
            <a:t>-</a:t>
          </a:r>
          <a:r>
            <a:rPr lang="en-US" sz="1400" b="1" kern="1200" dirty="0" err="1">
              <a:latin typeface="Bahnschrift Condensed" panose="020B0502040204020203" pitchFamily="34" charset="0"/>
            </a:rPr>
            <a:t>PeRMETTENT</a:t>
          </a:r>
          <a:r>
            <a:rPr lang="en-US" sz="1400" b="1" kern="1200" dirty="0">
              <a:latin typeface="Bahnschrift Condensed" panose="020B0502040204020203" pitchFamily="34" charset="0"/>
            </a:rPr>
            <a:t> de </a:t>
          </a:r>
          <a:r>
            <a:rPr lang="en-US" sz="1400" b="1" kern="1200" dirty="0" err="1">
              <a:latin typeface="Bahnschrift Condensed" panose="020B0502040204020203" pitchFamily="34" charset="0"/>
            </a:rPr>
            <a:t>répondre</a:t>
          </a:r>
          <a:r>
            <a:rPr lang="en-US" sz="1400" b="1" kern="1200" dirty="0">
              <a:latin typeface="Bahnschrift Condensed" panose="020B0502040204020203" pitchFamily="34" charset="0"/>
            </a:rPr>
            <a:t> a </a:t>
          </a:r>
          <a:r>
            <a:rPr lang="en-US" sz="1400" b="1" kern="1200" dirty="0" err="1">
              <a:latin typeface="Bahnschrift Condensed" panose="020B0502040204020203" pitchFamily="34" charset="0"/>
            </a:rPr>
            <a:t>nos</a:t>
          </a:r>
          <a:r>
            <a:rPr lang="en-US" sz="1400" b="1" kern="1200" dirty="0">
              <a:latin typeface="Bahnschrift Condensed" panose="020B0502040204020203" pitchFamily="34" charset="0"/>
            </a:rPr>
            <a:t> obligations</a:t>
          </a:r>
        </a:p>
        <a:p>
          <a:pPr marL="0" lvl="0" indent="0" algn="l" defTabSz="622300">
            <a:lnSpc>
              <a:spcPct val="100000"/>
            </a:lnSpc>
            <a:spcBef>
              <a:spcPct val="0"/>
            </a:spcBef>
            <a:spcAft>
              <a:spcPct val="35000"/>
            </a:spcAft>
            <a:buNone/>
            <a:defRPr cap="all"/>
          </a:pPr>
          <a:endParaRPr lang="en-US" sz="1400" b="1" kern="1200" dirty="0">
            <a:latin typeface="Bahnschrift Condensed" panose="020B0502040204020203" pitchFamily="34" charset="0"/>
          </a:endParaRPr>
        </a:p>
      </dsp:txBody>
      <dsp:txXfrm>
        <a:off x="4089717" y="1773139"/>
        <a:ext cx="1856250" cy="1951764"/>
      </dsp:txXfrm>
    </dsp:sp>
    <dsp:sp modelId="{FF93E135-77D6-48A0-8871-9BC93D705D06}">
      <dsp:nvSpPr>
        <dsp:cNvPr id="0" name=""/>
        <dsp:cNvSpPr/>
      </dsp:nvSpPr>
      <dsp:spPr>
        <a:xfrm>
          <a:off x="6632779" y="288139"/>
          <a:ext cx="1132312" cy="11323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09775-983E-4110-B989-EE2CD6514BE0}">
      <dsp:nvSpPr>
        <dsp:cNvPr id="0" name=""/>
        <dsp:cNvSpPr/>
      </dsp:nvSpPr>
      <dsp:spPr>
        <a:xfrm>
          <a:off x="6874092" y="529451"/>
          <a:ext cx="649687" cy="64968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DC777-00B3-41D7-9AE1-23D741E941C3}">
      <dsp:nvSpPr>
        <dsp:cNvPr id="0" name=""/>
        <dsp:cNvSpPr/>
      </dsp:nvSpPr>
      <dsp:spPr>
        <a:xfrm>
          <a:off x="6270811" y="1773139"/>
          <a:ext cx="1856250" cy="1951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dirty="0">
              <a:latin typeface="Bahnschrift Condensed" panose="020B0502040204020203" pitchFamily="34" charset="0"/>
            </a:rPr>
            <a:t>-</a:t>
          </a:r>
          <a:r>
            <a:rPr lang="en-US" sz="1400" b="1" kern="1200" dirty="0" err="1">
              <a:latin typeface="Bahnschrift Condensed" panose="020B0502040204020203" pitchFamily="34" charset="0"/>
            </a:rPr>
            <a:t>Plusieurs</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retardataires</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cHAQUE</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AnnéE</a:t>
          </a:r>
          <a:endParaRPr lang="en-US" sz="1400" b="1" kern="1200" dirty="0">
            <a:latin typeface="Bahnschrift Condensed" panose="020B0502040204020203" pitchFamily="34" charset="0"/>
          </a:endParaRPr>
        </a:p>
        <a:p>
          <a:pPr marL="0" lvl="0" indent="0" algn="ctr" defTabSz="622300">
            <a:lnSpc>
              <a:spcPct val="100000"/>
            </a:lnSpc>
            <a:spcBef>
              <a:spcPct val="0"/>
            </a:spcBef>
            <a:spcAft>
              <a:spcPct val="35000"/>
            </a:spcAft>
            <a:buNone/>
            <a:defRPr cap="all"/>
          </a:pPr>
          <a:r>
            <a:rPr lang="en-US" sz="1400" b="1" kern="1200" dirty="0">
              <a:latin typeface="Bahnschrift Condensed" panose="020B0502040204020203" pitchFamily="34" charset="0"/>
            </a:rPr>
            <a:t>-</a:t>
          </a:r>
          <a:r>
            <a:rPr lang="en-US" sz="1400" b="1" kern="1200" dirty="0" err="1">
              <a:latin typeface="Bahnschrift Condensed" panose="020B0502040204020203" pitchFamily="34" charset="0"/>
            </a:rPr>
            <a:t>SuIVIS</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demandent</a:t>
          </a:r>
          <a:r>
            <a:rPr lang="en-US" sz="1400" b="1" kern="1200" dirty="0">
              <a:latin typeface="Bahnschrift Condensed" panose="020B0502040204020203" pitchFamily="34" charset="0"/>
            </a:rPr>
            <a:t> du temps à ÉVITER – </a:t>
          </a:r>
          <a:r>
            <a:rPr lang="en-US" sz="1400" b="1" kern="1200" dirty="0" err="1">
              <a:latin typeface="Bahnschrift Condensed" panose="020B0502040204020203" pitchFamily="34" charset="0"/>
            </a:rPr>
            <a:t>ViSITE</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ou</a:t>
          </a:r>
          <a:r>
            <a:rPr lang="en-US" sz="1400" b="1" kern="1200" dirty="0">
              <a:latin typeface="Bahnschrift Condensed" panose="020B0502040204020203" pitchFamily="34" charset="0"/>
            </a:rPr>
            <a:t> LETTRE</a:t>
          </a:r>
        </a:p>
        <a:p>
          <a:pPr marL="0" lvl="0" indent="0" algn="ctr" defTabSz="622300">
            <a:lnSpc>
              <a:spcPct val="100000"/>
            </a:lnSpc>
            <a:spcBef>
              <a:spcPct val="0"/>
            </a:spcBef>
            <a:spcAft>
              <a:spcPct val="35000"/>
            </a:spcAft>
            <a:buNone/>
            <a:defRPr cap="all"/>
          </a:pPr>
          <a:endParaRPr lang="en-US" sz="1400" b="1" kern="1200" dirty="0">
            <a:latin typeface="Bahnschrift Condensed" panose="020B0502040204020203" pitchFamily="34" charset="0"/>
          </a:endParaRPr>
        </a:p>
        <a:p>
          <a:pPr marL="0" lvl="0" indent="0" algn="ctr" defTabSz="622300">
            <a:lnSpc>
              <a:spcPct val="100000"/>
            </a:lnSpc>
            <a:spcBef>
              <a:spcPct val="0"/>
            </a:spcBef>
            <a:spcAft>
              <a:spcPct val="35000"/>
            </a:spcAft>
            <a:buNone/>
            <a:defRPr cap="all"/>
          </a:pPr>
          <a:r>
            <a:rPr lang="en-US" sz="1400" b="1" kern="1200" dirty="0">
              <a:latin typeface="Bahnschrift Condensed" panose="020B0502040204020203" pitchFamily="34" charset="0"/>
            </a:rPr>
            <a:t> -services d’un avocat </a:t>
          </a:r>
          <a:r>
            <a:rPr lang="en-US" sz="1400" b="1" kern="1200" dirty="0" err="1">
              <a:latin typeface="Bahnschrift Condensed" panose="020B0502040204020203" pitchFamily="34" charset="0"/>
            </a:rPr>
            <a:t>seront</a:t>
          </a:r>
          <a:r>
            <a:rPr lang="en-US" sz="1400" b="1" kern="1200" dirty="0">
              <a:latin typeface="Bahnschrift Condensed" panose="020B0502040204020203" pitchFamily="34" charset="0"/>
            </a:rPr>
            <a:t> </a:t>
          </a:r>
          <a:r>
            <a:rPr lang="en-US" sz="1400" b="1" kern="1200" dirty="0" err="1">
              <a:latin typeface="Bahnschrift Condensed" panose="020B0502040204020203" pitchFamily="34" charset="0"/>
            </a:rPr>
            <a:t>obtenus</a:t>
          </a:r>
          <a:r>
            <a:rPr lang="en-US" sz="1400" b="1" kern="1200" dirty="0">
              <a:latin typeface="Bahnschrift Condensed" panose="020B0502040204020203" pitchFamily="34" charset="0"/>
            </a:rPr>
            <a:t> pour </a:t>
          </a:r>
          <a:r>
            <a:rPr lang="en-US" sz="1400" b="1" kern="1200" dirty="0" err="1">
              <a:latin typeface="Bahnschrift Condensed" panose="020B0502040204020203" pitchFamily="34" charset="0"/>
            </a:rPr>
            <a:t>récupérer</a:t>
          </a:r>
          <a:r>
            <a:rPr lang="en-US" sz="1400" b="1" kern="1200" dirty="0">
              <a:latin typeface="Bahnschrift Condensed" panose="020B0502040204020203" pitchFamily="34" charset="0"/>
            </a:rPr>
            <a:t> les frais IMPAYÉS</a:t>
          </a:r>
        </a:p>
        <a:p>
          <a:pPr marL="0" lvl="0" indent="0" algn="ctr" defTabSz="622300">
            <a:lnSpc>
              <a:spcPct val="100000"/>
            </a:lnSpc>
            <a:spcBef>
              <a:spcPct val="0"/>
            </a:spcBef>
            <a:spcAft>
              <a:spcPct val="35000"/>
            </a:spcAft>
            <a:buNone/>
            <a:defRPr cap="all"/>
          </a:pPr>
          <a:r>
            <a:rPr lang="en-US" sz="1400" b="1" kern="1200" dirty="0">
              <a:latin typeface="Bahnschrift Condensed" panose="020B0502040204020203" pitchFamily="34" charset="0"/>
            </a:rPr>
            <a:t>- on PAIE </a:t>
          </a:r>
          <a:r>
            <a:rPr lang="en-US" sz="1400" b="1" kern="1200" dirty="0" err="1">
              <a:latin typeface="Bahnschrift Condensed" panose="020B0502040204020203" pitchFamily="34" charset="0"/>
            </a:rPr>
            <a:t>tous</a:t>
          </a:r>
          <a:r>
            <a:rPr lang="en-US" sz="1400" b="1" kern="1200" dirty="0">
              <a:latin typeface="Bahnschrift Condensed" panose="020B0502040204020203" pitchFamily="34" charset="0"/>
            </a:rPr>
            <a:t> au FINAL!</a:t>
          </a:r>
        </a:p>
      </dsp:txBody>
      <dsp:txXfrm>
        <a:off x="6270811" y="1773139"/>
        <a:ext cx="1856250" cy="19517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397B5-01BF-4533-8ABE-89B4CCD6842C}">
      <dsp:nvSpPr>
        <dsp:cNvPr id="0" name=""/>
        <dsp:cNvSpPr/>
      </dsp:nvSpPr>
      <dsp:spPr>
        <a:xfrm>
          <a:off x="0" y="1821"/>
          <a:ext cx="7628282" cy="513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dirty="0"/>
            <a:t>Frais </a:t>
          </a:r>
          <a:r>
            <a:rPr lang="en-CA" sz="1600" kern="1200" dirty="0" err="1"/>
            <a:t>sont</a:t>
          </a:r>
          <a:r>
            <a:rPr lang="en-CA" sz="1600" kern="1200" dirty="0"/>
            <a:t> </a:t>
          </a:r>
          <a:r>
            <a:rPr lang="en-CA" sz="1600" kern="1200" dirty="0" err="1"/>
            <a:t>basés</a:t>
          </a:r>
          <a:r>
            <a:rPr lang="en-CA" sz="1600" kern="1200" dirty="0"/>
            <a:t> sur la grandeur de </a:t>
          </a:r>
          <a:r>
            <a:rPr lang="en-CA" sz="1600" kern="1200" dirty="0" err="1"/>
            <a:t>votre</a:t>
          </a:r>
          <a:r>
            <a:rPr lang="en-CA" sz="1600" kern="1200" dirty="0"/>
            <a:t> lot qu’il y ait construction </a:t>
          </a:r>
          <a:r>
            <a:rPr lang="en-CA" sz="1600" kern="1200" dirty="0" err="1"/>
            <a:t>ou</a:t>
          </a:r>
          <a:r>
            <a:rPr lang="en-CA" sz="1600" kern="1200" dirty="0"/>
            <a:t> non</a:t>
          </a:r>
        </a:p>
      </dsp:txBody>
      <dsp:txXfrm>
        <a:off x="25080" y="26901"/>
        <a:ext cx="7578122" cy="463599"/>
      </dsp:txXfrm>
    </dsp:sp>
    <dsp:sp modelId="{5B5639DF-628C-4AD2-ADE4-D076D1D1ECCD}">
      <dsp:nvSpPr>
        <dsp:cNvPr id="0" name=""/>
        <dsp:cNvSpPr/>
      </dsp:nvSpPr>
      <dsp:spPr>
        <a:xfrm>
          <a:off x="0" y="523729"/>
          <a:ext cx="7628282" cy="513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dirty="0"/>
            <a:t>Les routes et les </a:t>
          </a:r>
          <a:r>
            <a:rPr lang="en-CA" sz="1600" kern="1200" dirty="0" err="1"/>
            <a:t>espaces</a:t>
          </a:r>
          <a:r>
            <a:rPr lang="en-CA" sz="1600" kern="1200" dirty="0"/>
            <a:t> verts </a:t>
          </a:r>
          <a:r>
            <a:rPr lang="en-CA" sz="1600" kern="1200" dirty="0" err="1"/>
            <a:t>appartiennent</a:t>
          </a:r>
          <a:r>
            <a:rPr lang="en-CA" sz="1600" kern="1200" dirty="0"/>
            <a:t> </a:t>
          </a:r>
          <a:r>
            <a:rPr lang="en-CA" sz="1600" kern="1200" dirty="0" err="1"/>
            <a:t>maintenant</a:t>
          </a:r>
          <a:r>
            <a:rPr lang="en-CA" sz="1600" kern="1200" dirty="0"/>
            <a:t> </a:t>
          </a:r>
          <a:r>
            <a:rPr lang="fr-CA" sz="1600" kern="1200" dirty="0"/>
            <a:t>à la SPDL et doivent être maintenus</a:t>
          </a:r>
          <a:endParaRPr lang="en-CA" sz="1600" kern="1200" dirty="0"/>
        </a:p>
      </dsp:txBody>
      <dsp:txXfrm>
        <a:off x="25080" y="548809"/>
        <a:ext cx="7578122" cy="463599"/>
      </dsp:txXfrm>
    </dsp:sp>
    <dsp:sp modelId="{EE1CB714-9C2E-49CE-8198-C157E8123DD6}">
      <dsp:nvSpPr>
        <dsp:cNvPr id="0" name=""/>
        <dsp:cNvSpPr/>
      </dsp:nvSpPr>
      <dsp:spPr>
        <a:xfrm>
          <a:off x="0" y="1045637"/>
          <a:ext cx="7628282" cy="513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fr-CA" sz="1600" kern="1200" dirty="0"/>
            <a:t>Beaucoup de travaux sont faits par des bénévoles-propriétaires, gestion de l’association, entretien des sentiers, installation de panneaux signalisation, etc.</a:t>
          </a:r>
          <a:endParaRPr lang="en-CA" sz="1600" kern="1200" dirty="0"/>
        </a:p>
      </dsp:txBody>
      <dsp:txXfrm>
        <a:off x="25080" y="1070717"/>
        <a:ext cx="7578122" cy="463599"/>
      </dsp:txXfrm>
    </dsp:sp>
    <dsp:sp modelId="{228F5073-849C-419D-9DDC-63F9B7270329}">
      <dsp:nvSpPr>
        <dsp:cNvPr id="0" name=""/>
        <dsp:cNvSpPr/>
      </dsp:nvSpPr>
      <dsp:spPr>
        <a:xfrm>
          <a:off x="0" y="1567545"/>
          <a:ext cx="7628282" cy="513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dirty="0"/>
            <a:t>La SPDL </a:t>
          </a:r>
          <a:r>
            <a:rPr lang="en-CA" sz="1600" kern="1200" dirty="0" err="1"/>
            <a:t>n’est</a:t>
          </a:r>
          <a:r>
            <a:rPr lang="en-CA" sz="1600" kern="1200" dirty="0"/>
            <a:t> pas </a:t>
          </a:r>
          <a:r>
            <a:rPr lang="en-CA" sz="1600" kern="1200" dirty="0" err="1"/>
            <a:t>avisée</a:t>
          </a:r>
          <a:r>
            <a:rPr lang="en-CA" sz="1600" kern="1200" dirty="0"/>
            <a:t> </a:t>
          </a:r>
          <a:r>
            <a:rPr lang="en-CA" sz="1600" kern="1200" dirty="0" err="1"/>
            <a:t>automatiquement</a:t>
          </a:r>
          <a:r>
            <a:rPr lang="en-CA" sz="1600" kern="1200" dirty="0"/>
            <a:t> de </a:t>
          </a:r>
          <a:r>
            <a:rPr lang="en-CA" sz="1600" kern="1200" dirty="0" err="1"/>
            <a:t>tous</a:t>
          </a:r>
          <a:r>
            <a:rPr lang="en-CA" sz="1600" kern="1200" dirty="0"/>
            <a:t> les </a:t>
          </a:r>
          <a:r>
            <a:rPr lang="en-CA" sz="1600" kern="1200" dirty="0" err="1"/>
            <a:t>changements</a:t>
          </a:r>
          <a:r>
            <a:rPr lang="en-CA" sz="1600" kern="1200" dirty="0"/>
            <a:t> de </a:t>
          </a:r>
          <a:r>
            <a:rPr lang="en-CA" sz="1600" kern="1200" dirty="0" err="1"/>
            <a:t>proprios</a:t>
          </a:r>
          <a:r>
            <a:rPr lang="en-CA" sz="1600" kern="1200" dirty="0"/>
            <a:t> </a:t>
          </a:r>
          <a:r>
            <a:rPr lang="en-CA" sz="1600" kern="1200" dirty="0" err="1"/>
            <a:t>ou</a:t>
          </a:r>
          <a:r>
            <a:rPr lang="en-CA" sz="1600" kern="1200" dirty="0"/>
            <a:t> </a:t>
          </a:r>
          <a:r>
            <a:rPr lang="en-CA" sz="1600" kern="1200" dirty="0" err="1"/>
            <a:t>achat</a:t>
          </a:r>
          <a:r>
            <a:rPr lang="en-CA" sz="1600" kern="1200" dirty="0"/>
            <a:t> de lots – </a:t>
          </a:r>
          <a:r>
            <a:rPr lang="en-CA" sz="1600" kern="1200" dirty="0" err="1"/>
            <a:t>créant</a:t>
          </a:r>
          <a:r>
            <a:rPr lang="en-CA" sz="1600" kern="1200" dirty="0"/>
            <a:t> des retards et manque à </a:t>
          </a:r>
          <a:r>
            <a:rPr lang="en-CA" sz="1600" kern="1200" dirty="0" err="1"/>
            <a:t>gagner</a:t>
          </a:r>
          <a:r>
            <a:rPr lang="en-CA" sz="1600" kern="1200" dirty="0"/>
            <a:t> $ pour les frais </a:t>
          </a:r>
          <a:r>
            <a:rPr lang="en-CA" sz="1600" kern="1200" dirty="0" err="1"/>
            <a:t>annuels</a:t>
          </a:r>
          <a:endParaRPr lang="en-CA" sz="1600" kern="1200" dirty="0"/>
        </a:p>
      </dsp:txBody>
      <dsp:txXfrm>
        <a:off x="25080" y="1592625"/>
        <a:ext cx="7578122" cy="463599"/>
      </dsp:txXfrm>
    </dsp:sp>
    <dsp:sp modelId="{80540C41-E94B-4B74-AA8F-B24A716065D4}">
      <dsp:nvSpPr>
        <dsp:cNvPr id="0" name=""/>
        <dsp:cNvSpPr/>
      </dsp:nvSpPr>
      <dsp:spPr>
        <a:xfrm>
          <a:off x="0" y="2089453"/>
          <a:ext cx="7628282" cy="513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CA" sz="1600" kern="1200" dirty="0"/>
            <a:t>Les frais </a:t>
          </a:r>
          <a:r>
            <a:rPr lang="en-CA" sz="1600" kern="1200" dirty="0" err="1"/>
            <a:t>annuels</a:t>
          </a:r>
          <a:r>
            <a:rPr lang="en-CA" sz="1600" kern="1200" dirty="0"/>
            <a:t> </a:t>
          </a:r>
          <a:r>
            <a:rPr lang="en-CA" sz="1600" kern="1200" dirty="0" err="1"/>
            <a:t>servent</a:t>
          </a:r>
          <a:r>
            <a:rPr lang="en-CA" sz="1600" kern="1200" dirty="0"/>
            <a:t> à payer </a:t>
          </a:r>
          <a:r>
            <a:rPr lang="en-CA" sz="1600" kern="1200" dirty="0" err="1"/>
            <a:t>entres</a:t>
          </a:r>
          <a:r>
            <a:rPr lang="en-CA" sz="1600" kern="1200" dirty="0"/>
            <a:t> </a:t>
          </a:r>
          <a:r>
            <a:rPr lang="en-CA" sz="1600" kern="1200" dirty="0" err="1"/>
            <a:t>autres</a:t>
          </a:r>
          <a:r>
            <a:rPr lang="en-CA" sz="1600" kern="1200" dirty="0"/>
            <a:t>: </a:t>
          </a:r>
        </a:p>
      </dsp:txBody>
      <dsp:txXfrm>
        <a:off x="25080" y="2114533"/>
        <a:ext cx="7578122" cy="463599"/>
      </dsp:txXfrm>
    </dsp:sp>
    <dsp:sp modelId="{9A969C89-5C7D-44E0-9DE3-9812006E9895}">
      <dsp:nvSpPr>
        <dsp:cNvPr id="0" name=""/>
        <dsp:cNvSpPr/>
      </dsp:nvSpPr>
      <dsp:spPr>
        <a:xfrm>
          <a:off x="0" y="2603213"/>
          <a:ext cx="7628282" cy="538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198" tIns="13970" rIns="78232" bIns="13970" numCol="1" spcCol="1270" anchor="t" anchorCtr="0">
          <a:noAutofit/>
        </a:bodyPr>
        <a:lstStyle/>
        <a:p>
          <a:pPr marL="57150" lvl="1" indent="-57150" algn="l" defTabSz="488950">
            <a:lnSpc>
              <a:spcPct val="90000"/>
            </a:lnSpc>
            <a:spcBef>
              <a:spcPct val="0"/>
            </a:spcBef>
            <a:spcAft>
              <a:spcPct val="20000"/>
            </a:spcAft>
            <a:buChar char="•"/>
          </a:pPr>
          <a:r>
            <a:rPr lang="en-CA" sz="1100" kern="1200" dirty="0"/>
            <a:t>Entretien des rues et </a:t>
          </a:r>
          <a:r>
            <a:rPr lang="en-CA" sz="1100" kern="1200" dirty="0" err="1"/>
            <a:t>ponceaux</a:t>
          </a:r>
          <a:endParaRPr lang="en-CA" sz="1100" kern="1200" dirty="0"/>
        </a:p>
        <a:p>
          <a:pPr marL="57150" lvl="1" indent="-57150" algn="l" defTabSz="488950">
            <a:lnSpc>
              <a:spcPct val="90000"/>
            </a:lnSpc>
            <a:spcBef>
              <a:spcPct val="0"/>
            </a:spcBef>
            <a:spcAft>
              <a:spcPct val="20000"/>
            </a:spcAft>
            <a:buChar char="•"/>
          </a:pPr>
          <a:r>
            <a:rPr lang="en-CA" sz="1100" kern="1200" dirty="0" err="1"/>
            <a:t>Ensemencements</a:t>
          </a:r>
          <a:r>
            <a:rPr lang="en-CA" sz="1100" kern="1200" dirty="0"/>
            <a:t> des lacs</a:t>
          </a:r>
        </a:p>
        <a:p>
          <a:pPr marL="57150" lvl="1" indent="-57150" algn="l" defTabSz="488950">
            <a:lnSpc>
              <a:spcPct val="90000"/>
            </a:lnSpc>
            <a:spcBef>
              <a:spcPct val="0"/>
            </a:spcBef>
            <a:spcAft>
              <a:spcPct val="20000"/>
            </a:spcAft>
            <a:buChar char="•"/>
          </a:pPr>
          <a:r>
            <a:rPr lang="en-CA" sz="1100" kern="1200" dirty="0"/>
            <a:t>Avis </a:t>
          </a:r>
          <a:r>
            <a:rPr lang="en-CA" sz="1100" kern="1200" dirty="0" err="1"/>
            <a:t>d’experts</a:t>
          </a:r>
          <a:r>
            <a:rPr lang="en-CA" sz="1100" kern="1200" dirty="0"/>
            <a:t> </a:t>
          </a:r>
          <a:r>
            <a:rPr lang="en-CA" sz="1100" kern="1200" dirty="0" err="1"/>
            <a:t>environnementaux</a:t>
          </a:r>
          <a:r>
            <a:rPr lang="en-CA" sz="1100" kern="1200" dirty="0"/>
            <a:t> </a:t>
          </a:r>
          <a:r>
            <a:rPr lang="en-CA" sz="1100" kern="1200" dirty="0" err="1"/>
            <a:t>ou</a:t>
          </a:r>
          <a:r>
            <a:rPr lang="en-CA" sz="1100" kern="1200" dirty="0"/>
            <a:t> </a:t>
          </a:r>
          <a:r>
            <a:rPr lang="en-CA" sz="1100" kern="1200" dirty="0" err="1"/>
            <a:t>en</a:t>
          </a:r>
          <a:r>
            <a:rPr lang="en-CA" sz="1100" kern="1200" dirty="0"/>
            <a:t> </a:t>
          </a:r>
          <a:r>
            <a:rPr lang="en-CA" sz="1100" kern="1200" dirty="0" err="1"/>
            <a:t>ingénierie</a:t>
          </a:r>
          <a:endParaRPr lang="en-CA" sz="1100" kern="1200" dirty="0"/>
        </a:p>
        <a:p>
          <a:pPr marL="57150" lvl="1" indent="-57150" algn="l" defTabSz="488950">
            <a:lnSpc>
              <a:spcPct val="90000"/>
            </a:lnSpc>
            <a:spcBef>
              <a:spcPct val="0"/>
            </a:spcBef>
            <a:spcAft>
              <a:spcPct val="20000"/>
            </a:spcAft>
            <a:buChar char="•"/>
          </a:pPr>
          <a:r>
            <a:rPr lang="en-CA" sz="1100" kern="1200" dirty="0"/>
            <a:t>Assurances </a:t>
          </a:r>
          <a:r>
            <a:rPr lang="en-CA" sz="1100" kern="1200" dirty="0" err="1"/>
            <a:t>responsabilité</a:t>
          </a:r>
          <a:endParaRPr lang="en-CA" sz="1100" kern="1200" dirty="0"/>
        </a:p>
        <a:p>
          <a:pPr marL="57150" lvl="1" indent="-57150" algn="l" defTabSz="488950">
            <a:lnSpc>
              <a:spcPct val="90000"/>
            </a:lnSpc>
            <a:spcBef>
              <a:spcPct val="0"/>
            </a:spcBef>
            <a:spcAft>
              <a:spcPct val="20000"/>
            </a:spcAft>
            <a:buChar char="•"/>
          </a:pPr>
          <a:r>
            <a:rPr lang="en-CA" sz="1100" kern="1200" dirty="0"/>
            <a:t>Frais </a:t>
          </a:r>
          <a:r>
            <a:rPr lang="en-CA" sz="1100" kern="1200" dirty="0" err="1"/>
            <a:t>juridiques</a:t>
          </a:r>
          <a:r>
            <a:rPr lang="en-CA" sz="1100" kern="1200" dirty="0"/>
            <a:t> </a:t>
          </a:r>
          <a:r>
            <a:rPr lang="en-CA" sz="1100" kern="1200" dirty="0" err="1"/>
            <a:t>incluant</a:t>
          </a:r>
          <a:r>
            <a:rPr lang="en-CA" sz="1100" kern="1200" dirty="0"/>
            <a:t> pour </a:t>
          </a:r>
          <a:r>
            <a:rPr lang="en-CA" sz="1100" kern="1200" dirty="0" err="1"/>
            <a:t>recouvrir</a:t>
          </a:r>
          <a:r>
            <a:rPr lang="en-CA" sz="1100" kern="1200" dirty="0"/>
            <a:t> les frais </a:t>
          </a:r>
          <a:r>
            <a:rPr lang="en-CA" sz="1100" kern="1200" dirty="0" err="1"/>
            <a:t>annuels</a:t>
          </a:r>
          <a:endParaRPr lang="en-CA" sz="1100" kern="1200" dirty="0"/>
        </a:p>
      </dsp:txBody>
      <dsp:txXfrm>
        <a:off x="0" y="2603213"/>
        <a:ext cx="7628282" cy="538805"/>
      </dsp:txXfrm>
    </dsp:sp>
    <dsp:sp modelId="{9E2DFADD-2F7F-4081-A2D2-F536EAB0CED3}">
      <dsp:nvSpPr>
        <dsp:cNvPr id="0" name=""/>
        <dsp:cNvSpPr/>
      </dsp:nvSpPr>
      <dsp:spPr>
        <a:xfrm>
          <a:off x="0" y="3143840"/>
          <a:ext cx="7628282" cy="513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t>On doit </a:t>
          </a:r>
          <a:r>
            <a:rPr lang="en-CA" sz="2000" kern="1200" dirty="0" err="1"/>
            <a:t>tous</a:t>
          </a:r>
          <a:r>
            <a:rPr lang="en-CA" sz="2000" kern="1200" dirty="0"/>
            <a:t> faire </a:t>
          </a:r>
          <a:r>
            <a:rPr lang="en-CA" sz="2000" kern="1200" dirty="0" err="1"/>
            <a:t>notre</a:t>
          </a:r>
          <a:r>
            <a:rPr lang="en-CA" sz="2000" kern="1200" dirty="0"/>
            <a:t> part !</a:t>
          </a:r>
        </a:p>
        <a:p>
          <a:pPr marL="0" lvl="0" indent="0" algn="ctr" defTabSz="889000">
            <a:lnSpc>
              <a:spcPct val="90000"/>
            </a:lnSpc>
            <a:spcBef>
              <a:spcPct val="0"/>
            </a:spcBef>
            <a:spcAft>
              <a:spcPct val="35000"/>
            </a:spcAft>
            <a:buNone/>
          </a:pPr>
          <a:r>
            <a:rPr lang="en-CA" sz="2000" kern="1200" dirty="0"/>
            <a:t> MERCI D’AVANCE</a:t>
          </a:r>
        </a:p>
      </dsp:txBody>
      <dsp:txXfrm>
        <a:off x="25080" y="3168920"/>
        <a:ext cx="7578122" cy="4635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076C1-27CB-40D7-A47A-A62C5AAAF3EC}">
      <dsp:nvSpPr>
        <dsp:cNvPr id="0" name=""/>
        <dsp:cNvSpPr/>
      </dsp:nvSpPr>
      <dsp:spPr>
        <a:xfrm>
          <a:off x="8407" y="178573"/>
          <a:ext cx="1324872" cy="2530070"/>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A" sz="1700" kern="1200" dirty="0"/>
            <a:t>Des </a:t>
          </a:r>
          <a:r>
            <a:rPr lang="fr-CA" sz="1800" b="1" kern="1200" dirty="0"/>
            <a:t>vignettes plastifiées</a:t>
          </a:r>
          <a:r>
            <a:rPr lang="fr-CA" sz="1800" kern="1200" dirty="0"/>
            <a:t> </a:t>
          </a:r>
          <a:r>
            <a:rPr lang="fr-CA" sz="1600" kern="1200" dirty="0"/>
            <a:t>ont été créées - remplaçant les autocollants distribués jadis</a:t>
          </a:r>
          <a:endParaRPr lang="en-CA" sz="1700" kern="1200" dirty="0"/>
        </a:p>
      </dsp:txBody>
      <dsp:txXfrm>
        <a:off x="47211" y="217377"/>
        <a:ext cx="1247264" cy="2452462"/>
      </dsp:txXfrm>
    </dsp:sp>
    <dsp:sp modelId="{B87E673E-5761-4304-81AA-689841F6E5A5}">
      <dsp:nvSpPr>
        <dsp:cNvPr id="0" name=""/>
        <dsp:cNvSpPr/>
      </dsp:nvSpPr>
      <dsp:spPr>
        <a:xfrm>
          <a:off x="1449456" y="1299550"/>
          <a:ext cx="246293" cy="288116"/>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CA" sz="1200" kern="1200"/>
        </a:p>
      </dsp:txBody>
      <dsp:txXfrm>
        <a:off x="1449456" y="1357173"/>
        <a:ext cx="172405" cy="172870"/>
      </dsp:txXfrm>
    </dsp:sp>
    <dsp:sp modelId="{59D4E0BA-F082-4302-9199-EA59BE2F2D9C}">
      <dsp:nvSpPr>
        <dsp:cNvPr id="0" name=""/>
        <dsp:cNvSpPr/>
      </dsp:nvSpPr>
      <dsp:spPr>
        <a:xfrm>
          <a:off x="1797984" y="178573"/>
          <a:ext cx="1161760" cy="2530070"/>
        </a:xfrm>
        <a:prstGeom prst="roundRect">
          <a:avLst>
            <a:gd name="adj" fmla="val 10000"/>
          </a:avLst>
        </a:prstGeom>
        <a:gradFill rotWithShape="0">
          <a:gsLst>
            <a:gs pos="0">
              <a:schemeClr val="accent1">
                <a:shade val="80000"/>
                <a:hueOff val="87321"/>
                <a:satOff val="-1564"/>
                <a:lumOff val="6646"/>
                <a:alphaOff val="0"/>
                <a:satMod val="103000"/>
                <a:lumMod val="102000"/>
                <a:tint val="94000"/>
              </a:schemeClr>
            </a:gs>
            <a:gs pos="50000">
              <a:schemeClr val="accent1">
                <a:shade val="80000"/>
                <a:hueOff val="87321"/>
                <a:satOff val="-1564"/>
                <a:lumOff val="6646"/>
                <a:alphaOff val="0"/>
                <a:satMod val="110000"/>
                <a:lumMod val="100000"/>
                <a:shade val="100000"/>
              </a:schemeClr>
            </a:gs>
            <a:gs pos="100000">
              <a:schemeClr val="accent1">
                <a:shade val="80000"/>
                <a:hueOff val="87321"/>
                <a:satOff val="-1564"/>
                <a:lumOff val="664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dirty="0"/>
            <a:t>Elles seront à afficher dans votre véhicule sur votre rétroviseur</a:t>
          </a:r>
          <a:endParaRPr lang="en-CA" sz="1500" kern="1200" dirty="0"/>
        </a:p>
      </dsp:txBody>
      <dsp:txXfrm>
        <a:off x="1832011" y="212600"/>
        <a:ext cx="1093706" cy="2462016"/>
      </dsp:txXfrm>
    </dsp:sp>
    <dsp:sp modelId="{AA9458EE-F466-4F4D-8E56-09D4B4F3AFA2}">
      <dsp:nvSpPr>
        <dsp:cNvPr id="0" name=""/>
        <dsp:cNvSpPr/>
      </dsp:nvSpPr>
      <dsp:spPr>
        <a:xfrm>
          <a:off x="3075921" y="1299550"/>
          <a:ext cx="246293" cy="288116"/>
        </a:xfrm>
        <a:prstGeom prst="rightArrow">
          <a:avLst>
            <a:gd name="adj1" fmla="val 60000"/>
            <a:gd name="adj2" fmla="val 50000"/>
          </a:avLst>
        </a:prstGeom>
        <a:gradFill rotWithShape="0">
          <a:gsLst>
            <a:gs pos="0">
              <a:schemeClr val="accent1">
                <a:shade val="90000"/>
                <a:hueOff val="116408"/>
                <a:satOff val="-1994"/>
                <a:lumOff val="7987"/>
                <a:alphaOff val="0"/>
                <a:satMod val="103000"/>
                <a:lumMod val="102000"/>
                <a:tint val="94000"/>
              </a:schemeClr>
            </a:gs>
            <a:gs pos="50000">
              <a:schemeClr val="accent1">
                <a:shade val="90000"/>
                <a:hueOff val="116408"/>
                <a:satOff val="-1994"/>
                <a:lumOff val="7987"/>
                <a:alphaOff val="0"/>
                <a:satMod val="110000"/>
                <a:lumMod val="100000"/>
                <a:shade val="100000"/>
              </a:schemeClr>
            </a:gs>
            <a:gs pos="100000">
              <a:schemeClr val="accent1">
                <a:shade val="90000"/>
                <a:hueOff val="116408"/>
                <a:satOff val="-1994"/>
                <a:lumOff val="798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CA" sz="1200" kern="1200"/>
        </a:p>
      </dsp:txBody>
      <dsp:txXfrm>
        <a:off x="3075921" y="1357173"/>
        <a:ext cx="172405" cy="172870"/>
      </dsp:txXfrm>
    </dsp:sp>
    <dsp:sp modelId="{4277EBB1-8216-44E8-B5BB-89FC0B5EAA8B}">
      <dsp:nvSpPr>
        <dsp:cNvPr id="0" name=""/>
        <dsp:cNvSpPr/>
      </dsp:nvSpPr>
      <dsp:spPr>
        <a:xfrm>
          <a:off x="3424449" y="178573"/>
          <a:ext cx="1161760" cy="2530070"/>
        </a:xfrm>
        <a:prstGeom prst="roundRect">
          <a:avLst>
            <a:gd name="adj" fmla="val 10000"/>
          </a:avLst>
        </a:prstGeom>
        <a:gradFill rotWithShape="0">
          <a:gsLst>
            <a:gs pos="0">
              <a:schemeClr val="accent1">
                <a:shade val="80000"/>
                <a:hueOff val="174641"/>
                <a:satOff val="-3128"/>
                <a:lumOff val="13293"/>
                <a:alphaOff val="0"/>
                <a:satMod val="103000"/>
                <a:lumMod val="102000"/>
                <a:tint val="94000"/>
              </a:schemeClr>
            </a:gs>
            <a:gs pos="50000">
              <a:schemeClr val="accent1">
                <a:shade val="80000"/>
                <a:hueOff val="174641"/>
                <a:satOff val="-3128"/>
                <a:lumOff val="13293"/>
                <a:alphaOff val="0"/>
                <a:satMod val="110000"/>
                <a:lumMod val="100000"/>
                <a:shade val="100000"/>
              </a:schemeClr>
            </a:gs>
            <a:gs pos="100000">
              <a:schemeClr val="accent1">
                <a:shade val="80000"/>
                <a:hueOff val="174641"/>
                <a:satOff val="-3128"/>
                <a:lumOff val="132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dirty="0"/>
            <a:t>Distribution en personne sera annoncée par courriel sous peu</a:t>
          </a:r>
          <a:endParaRPr lang="en-CA" sz="1500" kern="1200" dirty="0"/>
        </a:p>
      </dsp:txBody>
      <dsp:txXfrm>
        <a:off x="3458476" y="212600"/>
        <a:ext cx="1093706" cy="2462016"/>
      </dsp:txXfrm>
    </dsp:sp>
    <dsp:sp modelId="{DD5B0D81-F767-404B-8BE1-A67253AF8507}">
      <dsp:nvSpPr>
        <dsp:cNvPr id="0" name=""/>
        <dsp:cNvSpPr/>
      </dsp:nvSpPr>
      <dsp:spPr>
        <a:xfrm>
          <a:off x="4702386" y="1299550"/>
          <a:ext cx="246293" cy="288116"/>
        </a:xfrm>
        <a:prstGeom prst="rightArrow">
          <a:avLst>
            <a:gd name="adj1" fmla="val 60000"/>
            <a:gd name="adj2" fmla="val 50000"/>
          </a:avLst>
        </a:prstGeom>
        <a:gradFill rotWithShape="0">
          <a:gsLst>
            <a:gs pos="0">
              <a:schemeClr val="accent1">
                <a:shade val="90000"/>
                <a:hueOff val="232817"/>
                <a:satOff val="-3987"/>
                <a:lumOff val="15973"/>
                <a:alphaOff val="0"/>
                <a:satMod val="103000"/>
                <a:lumMod val="102000"/>
                <a:tint val="94000"/>
              </a:schemeClr>
            </a:gs>
            <a:gs pos="50000">
              <a:schemeClr val="accent1">
                <a:shade val="90000"/>
                <a:hueOff val="232817"/>
                <a:satOff val="-3987"/>
                <a:lumOff val="15973"/>
                <a:alphaOff val="0"/>
                <a:satMod val="110000"/>
                <a:lumMod val="100000"/>
                <a:shade val="100000"/>
              </a:schemeClr>
            </a:gs>
            <a:gs pos="100000">
              <a:schemeClr val="accent1">
                <a:shade val="90000"/>
                <a:hueOff val="232817"/>
                <a:satOff val="-3987"/>
                <a:lumOff val="159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CA" sz="1200" kern="1200"/>
        </a:p>
      </dsp:txBody>
      <dsp:txXfrm>
        <a:off x="4702386" y="1357173"/>
        <a:ext cx="172405" cy="172870"/>
      </dsp:txXfrm>
    </dsp:sp>
    <dsp:sp modelId="{02E61271-3801-465F-A0D2-EA3427AACCC3}">
      <dsp:nvSpPr>
        <dsp:cNvPr id="0" name=""/>
        <dsp:cNvSpPr/>
      </dsp:nvSpPr>
      <dsp:spPr>
        <a:xfrm>
          <a:off x="5050914" y="178573"/>
          <a:ext cx="1135598" cy="2530070"/>
        </a:xfrm>
        <a:prstGeom prst="roundRect">
          <a:avLst>
            <a:gd name="adj" fmla="val 10000"/>
          </a:avLst>
        </a:prstGeom>
        <a:gradFill rotWithShape="0">
          <a:gsLst>
            <a:gs pos="0">
              <a:schemeClr val="accent1">
                <a:shade val="80000"/>
                <a:hueOff val="261962"/>
                <a:satOff val="-4692"/>
                <a:lumOff val="19939"/>
                <a:alphaOff val="0"/>
                <a:satMod val="103000"/>
                <a:lumMod val="102000"/>
                <a:tint val="94000"/>
              </a:schemeClr>
            </a:gs>
            <a:gs pos="50000">
              <a:schemeClr val="accent1">
                <a:shade val="80000"/>
                <a:hueOff val="261962"/>
                <a:satOff val="-4692"/>
                <a:lumOff val="19939"/>
                <a:alphaOff val="0"/>
                <a:satMod val="110000"/>
                <a:lumMod val="100000"/>
                <a:shade val="100000"/>
              </a:schemeClr>
            </a:gs>
            <a:gs pos="100000">
              <a:schemeClr val="accent1">
                <a:shade val="80000"/>
                <a:hueOff val="261962"/>
                <a:satOff val="-4692"/>
                <a:lumOff val="199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kern="1200" dirty="0"/>
            <a:t>Mettez les bien en vues ! </a:t>
          </a:r>
          <a:endParaRPr lang="en-CA" sz="1500" kern="1200" dirty="0"/>
        </a:p>
      </dsp:txBody>
      <dsp:txXfrm>
        <a:off x="5084175" y="211834"/>
        <a:ext cx="1069076" cy="2463548"/>
      </dsp:txXfrm>
    </dsp:sp>
    <dsp:sp modelId="{9B637E75-6948-4639-97D1-156CD1F05D87}">
      <dsp:nvSpPr>
        <dsp:cNvPr id="0" name=""/>
        <dsp:cNvSpPr/>
      </dsp:nvSpPr>
      <dsp:spPr>
        <a:xfrm>
          <a:off x="6302688" y="1299550"/>
          <a:ext cx="246293" cy="288116"/>
        </a:xfrm>
        <a:prstGeom prst="rightArrow">
          <a:avLst>
            <a:gd name="adj1" fmla="val 60000"/>
            <a:gd name="adj2" fmla="val 50000"/>
          </a:avLst>
        </a:prstGeom>
        <a:gradFill rotWithShape="0">
          <a:gsLst>
            <a:gs pos="0">
              <a:schemeClr val="accent1">
                <a:shade val="90000"/>
                <a:hueOff val="349225"/>
                <a:satOff val="-5981"/>
                <a:lumOff val="23960"/>
                <a:alphaOff val="0"/>
                <a:satMod val="103000"/>
                <a:lumMod val="102000"/>
                <a:tint val="94000"/>
              </a:schemeClr>
            </a:gs>
            <a:gs pos="50000">
              <a:schemeClr val="accent1">
                <a:shade val="90000"/>
                <a:hueOff val="349225"/>
                <a:satOff val="-5981"/>
                <a:lumOff val="23960"/>
                <a:alphaOff val="0"/>
                <a:satMod val="110000"/>
                <a:lumMod val="100000"/>
                <a:shade val="100000"/>
              </a:schemeClr>
            </a:gs>
            <a:gs pos="100000">
              <a:schemeClr val="accent1">
                <a:shade val="90000"/>
                <a:hueOff val="349225"/>
                <a:satOff val="-5981"/>
                <a:lumOff val="2396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CA" sz="1200" kern="1200"/>
        </a:p>
      </dsp:txBody>
      <dsp:txXfrm>
        <a:off x="6302688" y="1357173"/>
        <a:ext cx="172405" cy="172870"/>
      </dsp:txXfrm>
    </dsp:sp>
    <dsp:sp modelId="{F73B58B0-EE30-4989-8AEC-D7EB2E4B818B}">
      <dsp:nvSpPr>
        <dsp:cNvPr id="0" name=""/>
        <dsp:cNvSpPr/>
      </dsp:nvSpPr>
      <dsp:spPr>
        <a:xfrm>
          <a:off x="6651217" y="178573"/>
          <a:ext cx="1161760" cy="2530070"/>
        </a:xfrm>
        <a:prstGeom prst="roundRect">
          <a:avLst>
            <a:gd name="adj" fmla="val 10000"/>
          </a:avLst>
        </a:prstGeom>
        <a:gradFill rotWithShape="0">
          <a:gsLst>
            <a:gs pos="0">
              <a:schemeClr val="accent1">
                <a:shade val="80000"/>
                <a:hueOff val="349283"/>
                <a:satOff val="-6256"/>
                <a:lumOff val="26585"/>
                <a:alphaOff val="0"/>
                <a:satMod val="103000"/>
                <a:lumMod val="102000"/>
                <a:tint val="94000"/>
              </a:schemeClr>
            </a:gs>
            <a:gs pos="50000">
              <a:schemeClr val="accent1">
                <a:shade val="80000"/>
                <a:hueOff val="349283"/>
                <a:satOff val="-6256"/>
                <a:lumOff val="26585"/>
                <a:alphaOff val="0"/>
                <a:satMod val="110000"/>
                <a:lumMod val="100000"/>
                <a:shade val="100000"/>
              </a:schemeClr>
            </a:gs>
            <a:gs pos="100000">
              <a:schemeClr val="accent1">
                <a:shade val="80000"/>
                <a:hueOff val="349283"/>
                <a:satOff val="-6256"/>
                <a:lumOff val="2658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CA" sz="1500" b="1" kern="1200" dirty="0"/>
            <a:t>Important</a:t>
          </a:r>
          <a:r>
            <a:rPr lang="fr-CA" sz="1500" kern="1200" dirty="0"/>
            <a:t> - et ce surtout si vous vous garez en bordure de route ou aux espaces communs</a:t>
          </a:r>
          <a:endParaRPr lang="en-CA" sz="1500" kern="1200" dirty="0"/>
        </a:p>
      </dsp:txBody>
      <dsp:txXfrm>
        <a:off x="6685244" y="212600"/>
        <a:ext cx="1093706" cy="246201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4A8C39-C986-384B-9198-90BD794B91F6}" type="datetimeFigureOut">
              <a:rPr lang="fr-FR" smtClean="0"/>
              <a:t>17/07/2023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1D6C5-9EE5-6645-88FD-C2668BB83E1F}" type="slidenum">
              <a:rPr lang="fr-FR" smtClean="0"/>
              <a:t>‹#›</a:t>
            </a:fld>
            <a:endParaRPr lang="fr-FR"/>
          </a:p>
        </p:txBody>
      </p:sp>
    </p:spTree>
    <p:extLst>
      <p:ext uri="{BB962C8B-B14F-4D97-AF65-F5344CB8AC3E}">
        <p14:creationId xmlns:p14="http://schemas.microsoft.com/office/powerpoint/2010/main" val="3578972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4"/>
          </p:nvPr>
        </p:nvSpPr>
        <p:spPr/>
        <p:txBody>
          <a:bodyPr/>
          <a:lstStyle/>
          <a:p>
            <a:r>
              <a:rPr lang="fr-CA"/>
              <a:t>Les milieux humides</a:t>
            </a:r>
            <a:endParaRPr lang="fr-FR"/>
          </a:p>
        </p:txBody>
      </p:sp>
    </p:spTree>
    <p:extLst>
      <p:ext uri="{BB962C8B-B14F-4D97-AF65-F5344CB8AC3E}">
        <p14:creationId xmlns:p14="http://schemas.microsoft.com/office/powerpoint/2010/main" val="3871140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A3982E0-81A9-1841-9225-E16D4DEC5F75}" type="slidenum">
              <a:rPr lang="fr-CA" smtClean="0"/>
              <a:t>35</a:t>
            </a:fld>
            <a:endParaRPr lang="fr-CA"/>
          </a:p>
        </p:txBody>
      </p:sp>
    </p:spTree>
    <p:extLst>
      <p:ext uri="{BB962C8B-B14F-4D97-AF65-F5344CB8AC3E}">
        <p14:creationId xmlns:p14="http://schemas.microsoft.com/office/powerpoint/2010/main" val="556506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A3982E0-81A9-1841-9225-E16D4DEC5F75}" type="slidenum">
              <a:rPr lang="fr-CA" smtClean="0"/>
              <a:t>37</a:t>
            </a:fld>
            <a:endParaRPr lang="fr-CA"/>
          </a:p>
        </p:txBody>
      </p:sp>
    </p:spTree>
    <p:extLst>
      <p:ext uri="{BB962C8B-B14F-4D97-AF65-F5344CB8AC3E}">
        <p14:creationId xmlns:p14="http://schemas.microsoft.com/office/powerpoint/2010/main" val="1939386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a:t>Bathers</a:t>
            </a:r>
            <a:r>
              <a:rPr lang="fr-CA" dirty="0"/>
              <a:t> </a:t>
            </a:r>
            <a:r>
              <a:rPr lang="fr-CA" dirty="0" err="1"/>
              <a:t>again</a:t>
            </a:r>
            <a:endParaRPr lang="fr-CA" dirty="0"/>
          </a:p>
        </p:txBody>
      </p:sp>
      <p:sp>
        <p:nvSpPr>
          <p:cNvPr id="4" name="Slide Number Placeholder 3"/>
          <p:cNvSpPr>
            <a:spLocks noGrp="1"/>
          </p:cNvSpPr>
          <p:nvPr>
            <p:ph type="sldNum" sz="quarter" idx="5"/>
          </p:nvPr>
        </p:nvSpPr>
        <p:spPr/>
        <p:txBody>
          <a:bodyPr/>
          <a:lstStyle/>
          <a:p>
            <a:fld id="{2A3982E0-81A9-1841-9225-E16D4DEC5F75}" type="slidenum">
              <a:rPr lang="fr-CA" smtClean="0"/>
              <a:t>38</a:t>
            </a:fld>
            <a:endParaRPr lang="fr-CA"/>
          </a:p>
        </p:txBody>
      </p:sp>
    </p:spTree>
    <p:extLst>
      <p:ext uri="{BB962C8B-B14F-4D97-AF65-F5344CB8AC3E}">
        <p14:creationId xmlns:p14="http://schemas.microsoft.com/office/powerpoint/2010/main" val="1915738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3A32EB1B-E738-6A47-8546-FA2CDC54AB6A}" type="slidenum">
              <a:rPr lang="fr-CA" smtClean="0"/>
              <a:t>41</a:t>
            </a:fld>
            <a:endParaRPr lang="fr-CA"/>
          </a:p>
        </p:txBody>
      </p:sp>
    </p:spTree>
    <p:extLst>
      <p:ext uri="{BB962C8B-B14F-4D97-AF65-F5344CB8AC3E}">
        <p14:creationId xmlns:p14="http://schemas.microsoft.com/office/powerpoint/2010/main" val="3506009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3A32EB1B-E738-6A47-8546-FA2CDC54AB6A}" type="slidenum">
              <a:rPr lang="fr-CA" smtClean="0"/>
              <a:t>42</a:t>
            </a:fld>
            <a:endParaRPr lang="fr-CA"/>
          </a:p>
        </p:txBody>
      </p:sp>
    </p:spTree>
    <p:extLst>
      <p:ext uri="{BB962C8B-B14F-4D97-AF65-F5344CB8AC3E}">
        <p14:creationId xmlns:p14="http://schemas.microsoft.com/office/powerpoint/2010/main" val="1809965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3A32EB1B-E738-6A47-8546-FA2CDC54AB6A}" type="slidenum">
              <a:rPr lang="fr-CA" smtClean="0"/>
              <a:t>48</a:t>
            </a:fld>
            <a:endParaRPr lang="fr-CA"/>
          </a:p>
        </p:txBody>
      </p:sp>
    </p:spTree>
    <p:extLst>
      <p:ext uri="{BB962C8B-B14F-4D97-AF65-F5344CB8AC3E}">
        <p14:creationId xmlns:p14="http://schemas.microsoft.com/office/powerpoint/2010/main" val="725616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4"/>
          </p:nvPr>
        </p:nvSpPr>
        <p:spPr/>
        <p:txBody>
          <a:bodyPr/>
          <a:lstStyle/>
          <a:p>
            <a:r>
              <a:rPr lang="fr-CA"/>
              <a:t>Les milieux humides</a:t>
            </a:r>
            <a:endParaRPr lang="fr-FR"/>
          </a:p>
        </p:txBody>
      </p:sp>
    </p:spTree>
    <p:extLst>
      <p:ext uri="{BB962C8B-B14F-4D97-AF65-F5344CB8AC3E}">
        <p14:creationId xmlns:p14="http://schemas.microsoft.com/office/powerpoint/2010/main" val="212615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4"/>
          </p:nvPr>
        </p:nvSpPr>
        <p:spPr/>
        <p:txBody>
          <a:bodyPr/>
          <a:lstStyle/>
          <a:p>
            <a:r>
              <a:rPr lang="fr-CA"/>
              <a:t>Les milieux humides</a:t>
            </a:r>
            <a:endParaRPr lang="fr-FR"/>
          </a:p>
        </p:txBody>
      </p:sp>
    </p:spTree>
    <p:extLst>
      <p:ext uri="{BB962C8B-B14F-4D97-AF65-F5344CB8AC3E}">
        <p14:creationId xmlns:p14="http://schemas.microsoft.com/office/powerpoint/2010/main" val="1200459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pied de page 3"/>
          <p:cNvSpPr>
            <a:spLocks noGrp="1"/>
          </p:cNvSpPr>
          <p:nvPr>
            <p:ph type="ftr" sz="quarter" idx="4"/>
          </p:nvPr>
        </p:nvSpPr>
        <p:spPr/>
        <p:txBody>
          <a:bodyPr/>
          <a:lstStyle/>
          <a:p>
            <a:r>
              <a:rPr lang="fr-CA"/>
              <a:t>Les milieux humides</a:t>
            </a:r>
            <a:endParaRPr lang="fr-FR"/>
          </a:p>
        </p:txBody>
      </p:sp>
    </p:spTree>
    <p:extLst>
      <p:ext uri="{BB962C8B-B14F-4D97-AF65-F5344CB8AC3E}">
        <p14:creationId xmlns:p14="http://schemas.microsoft.com/office/powerpoint/2010/main" val="319071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AD647A-02C8-418F-8E37-81A25356C5ED}" type="slidenum">
              <a:rPr lang="en-US" smtClean="0"/>
              <a:t>28</a:t>
            </a:fld>
            <a:endParaRPr lang="en-US"/>
          </a:p>
        </p:txBody>
      </p:sp>
    </p:spTree>
    <p:extLst>
      <p:ext uri="{BB962C8B-B14F-4D97-AF65-F5344CB8AC3E}">
        <p14:creationId xmlns:p14="http://schemas.microsoft.com/office/powerpoint/2010/main" val="117555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A3982E0-81A9-1841-9225-E16D4DEC5F75}" type="slidenum">
              <a:rPr lang="fr-CA" smtClean="0"/>
              <a:t>30</a:t>
            </a:fld>
            <a:endParaRPr lang="fr-CA"/>
          </a:p>
        </p:txBody>
      </p:sp>
    </p:spTree>
    <p:extLst>
      <p:ext uri="{BB962C8B-B14F-4D97-AF65-F5344CB8AC3E}">
        <p14:creationId xmlns:p14="http://schemas.microsoft.com/office/powerpoint/2010/main" val="275505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A3982E0-81A9-1841-9225-E16D4DEC5F75}" type="slidenum">
              <a:rPr lang="fr-CA" smtClean="0"/>
              <a:t>32</a:t>
            </a:fld>
            <a:endParaRPr lang="fr-CA"/>
          </a:p>
        </p:txBody>
      </p:sp>
    </p:spTree>
    <p:extLst>
      <p:ext uri="{BB962C8B-B14F-4D97-AF65-F5344CB8AC3E}">
        <p14:creationId xmlns:p14="http://schemas.microsoft.com/office/powerpoint/2010/main" val="934134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A3982E0-81A9-1841-9225-E16D4DEC5F75}" type="slidenum">
              <a:rPr lang="fr-CA" smtClean="0"/>
              <a:t>33</a:t>
            </a:fld>
            <a:endParaRPr lang="fr-CA"/>
          </a:p>
        </p:txBody>
      </p:sp>
    </p:spTree>
    <p:extLst>
      <p:ext uri="{BB962C8B-B14F-4D97-AF65-F5344CB8AC3E}">
        <p14:creationId xmlns:p14="http://schemas.microsoft.com/office/powerpoint/2010/main" val="857693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2A3982E0-81A9-1841-9225-E16D4DEC5F75}" type="slidenum">
              <a:rPr lang="fr-CA" smtClean="0"/>
              <a:t>34</a:t>
            </a:fld>
            <a:endParaRPr lang="fr-CA"/>
          </a:p>
        </p:txBody>
      </p:sp>
    </p:spTree>
    <p:extLst>
      <p:ext uri="{BB962C8B-B14F-4D97-AF65-F5344CB8AC3E}">
        <p14:creationId xmlns:p14="http://schemas.microsoft.com/office/powerpoint/2010/main" val="348546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D2B2428-EBDD-034A-9DD8-E32F14645AFA}" type="datetimeFigureOut">
              <a:rPr lang="fr-FR" smtClean="0"/>
              <a:t>17/07/2023</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61A2612-DA9B-F449-AE79-72A438BDAC6A}" type="slidenum">
              <a:rPr lang="fr-FR" smtClean="0"/>
              <a:t>‹#›</a:t>
            </a:fld>
            <a:endParaRPr lang="fr-FR"/>
          </a:p>
        </p:txBody>
      </p:sp>
    </p:spTree>
    <p:extLst>
      <p:ext uri="{BB962C8B-B14F-4D97-AF65-F5344CB8AC3E}">
        <p14:creationId xmlns:p14="http://schemas.microsoft.com/office/powerpoint/2010/main" val="3744848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CD2B2428-EBDD-034A-9DD8-E32F14645AFA}" type="datetimeFigureOut">
              <a:rPr lang="fr-FR" smtClean="0"/>
              <a:t>17/07/2023</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61A2612-DA9B-F449-AE79-72A438BDAC6A}" type="slidenum">
              <a:rPr lang="fr-FR" smtClean="0"/>
              <a:t>‹#›</a:t>
            </a:fld>
            <a:endParaRPr lang="fr-FR"/>
          </a:p>
        </p:txBody>
      </p:sp>
    </p:spTree>
    <p:extLst>
      <p:ext uri="{BB962C8B-B14F-4D97-AF65-F5344CB8AC3E}">
        <p14:creationId xmlns:p14="http://schemas.microsoft.com/office/powerpoint/2010/main" val="4235349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CD2B2428-EBDD-034A-9DD8-E32F14645AFA}" type="datetimeFigureOut">
              <a:rPr lang="fr-FR" smtClean="0"/>
              <a:t>17/07/2023</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61A2612-DA9B-F449-AE79-72A438BDAC6A}" type="slidenum">
              <a:rPr lang="fr-FR" smtClean="0"/>
              <a:t>‹#›</a:t>
            </a:fld>
            <a:endParaRPr lang="fr-FR"/>
          </a:p>
        </p:txBody>
      </p:sp>
    </p:spTree>
    <p:extLst>
      <p:ext uri="{BB962C8B-B14F-4D97-AF65-F5344CB8AC3E}">
        <p14:creationId xmlns:p14="http://schemas.microsoft.com/office/powerpoint/2010/main" val="4259563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4" name="Rectangle 3"/>
          <p:cNvSpPr/>
          <p:nvPr userDrawn="1"/>
        </p:nvSpPr>
        <p:spPr>
          <a:xfrm>
            <a:off x="-1" y="0"/>
            <a:ext cx="914400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CA"/>
          </a:p>
        </p:txBody>
      </p:sp>
      <p:pic>
        <p:nvPicPr>
          <p:cNvPr id="3" name="Image 6" descr="MRCA_cove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260850" y="0"/>
            <a:ext cx="488315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8"/>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8675" y="2543175"/>
            <a:ext cx="28479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ous-titre 2"/>
          <p:cNvSpPr>
            <a:spLocks noGrp="1"/>
          </p:cNvSpPr>
          <p:nvPr>
            <p:ph type="subTitle" idx="1"/>
          </p:nvPr>
        </p:nvSpPr>
        <p:spPr>
          <a:xfrm>
            <a:off x="4567238" y="5748867"/>
            <a:ext cx="3848629" cy="972608"/>
          </a:xfrm>
        </p:spPr>
        <p:txBody>
          <a:bodyPr>
            <a:noAutofit/>
          </a:bodyPr>
          <a:lstStyle>
            <a:lvl1pPr marL="0" indent="0" algn="l">
              <a:spcBef>
                <a:spcPts val="0"/>
              </a:spcBef>
              <a:spcAft>
                <a:spcPts val="400"/>
              </a:spcAft>
              <a:buNone/>
              <a:defRPr sz="18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7" name="Espace réservé du numéro de diapositive 2"/>
          <p:cNvSpPr>
            <a:spLocks noGrp="1"/>
          </p:cNvSpPr>
          <p:nvPr>
            <p:ph type="sldNum" sz="quarter" idx="10"/>
          </p:nvPr>
        </p:nvSpPr>
        <p:spPr/>
        <p:txBody>
          <a:bodyPr/>
          <a:lstStyle>
            <a:lvl1pPr>
              <a:defRPr smtClean="0"/>
            </a:lvl1pPr>
          </a:lstStyle>
          <a:p>
            <a:pPr>
              <a:defRPr/>
            </a:pPr>
            <a:fld id="{A127C124-BE7A-4F75-83B2-109FE0E8B8AE}" type="slidenum">
              <a:rPr lang="fr-FR" altLang="fr-FR"/>
              <a:pPr>
                <a:defRPr/>
              </a:pPr>
              <a:t>‹#›</a:t>
            </a:fld>
            <a:endParaRPr lang="fr-FR" altLang="fr-FR"/>
          </a:p>
        </p:txBody>
      </p:sp>
    </p:spTree>
    <p:extLst>
      <p:ext uri="{BB962C8B-B14F-4D97-AF65-F5344CB8AC3E}">
        <p14:creationId xmlns:p14="http://schemas.microsoft.com/office/powerpoint/2010/main" val="402282123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CD2B2428-EBDD-034A-9DD8-E32F14645AFA}" type="datetimeFigureOut">
              <a:rPr lang="fr-FR" smtClean="0"/>
              <a:t>17/07/2023</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61A2612-DA9B-F449-AE79-72A438BDAC6A}" type="slidenum">
              <a:rPr lang="fr-FR" smtClean="0"/>
              <a:t>‹#›</a:t>
            </a:fld>
            <a:endParaRPr lang="fr-FR"/>
          </a:p>
        </p:txBody>
      </p:sp>
    </p:spTree>
    <p:extLst>
      <p:ext uri="{BB962C8B-B14F-4D97-AF65-F5344CB8AC3E}">
        <p14:creationId xmlns:p14="http://schemas.microsoft.com/office/powerpoint/2010/main" val="4238478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CD2B2428-EBDD-034A-9DD8-E32F14645AFA}" type="datetimeFigureOut">
              <a:rPr lang="fr-FR" smtClean="0"/>
              <a:t>17/07/2023</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61A2612-DA9B-F449-AE79-72A438BDAC6A}" type="slidenum">
              <a:rPr lang="fr-FR" smtClean="0"/>
              <a:t>‹#›</a:t>
            </a:fld>
            <a:endParaRPr lang="fr-FR"/>
          </a:p>
        </p:txBody>
      </p:sp>
    </p:spTree>
    <p:extLst>
      <p:ext uri="{BB962C8B-B14F-4D97-AF65-F5344CB8AC3E}">
        <p14:creationId xmlns:p14="http://schemas.microsoft.com/office/powerpoint/2010/main" val="72732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CD2B2428-EBDD-034A-9DD8-E32F14645AFA}" type="datetimeFigureOut">
              <a:rPr lang="fr-FR" smtClean="0"/>
              <a:t>17/07/2023</a:t>
            </a:fld>
            <a:endParaRPr lang="fr-F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61A2612-DA9B-F449-AE79-72A438BDAC6A}" type="slidenum">
              <a:rPr lang="fr-FR" smtClean="0"/>
              <a:t>‹#›</a:t>
            </a:fld>
            <a:endParaRPr lang="fr-FR"/>
          </a:p>
        </p:txBody>
      </p:sp>
    </p:spTree>
    <p:extLst>
      <p:ext uri="{BB962C8B-B14F-4D97-AF65-F5344CB8AC3E}">
        <p14:creationId xmlns:p14="http://schemas.microsoft.com/office/powerpoint/2010/main" val="3286726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CD2B2428-EBDD-034A-9DD8-E32F14645AFA}" type="datetimeFigureOut">
              <a:rPr lang="fr-FR" smtClean="0"/>
              <a:t>17/07/2023</a:t>
            </a:fld>
            <a:endParaRPr lang="fr-F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fr-F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A61A2612-DA9B-F449-AE79-72A438BDAC6A}" type="slidenum">
              <a:rPr lang="fr-FR" smtClean="0"/>
              <a:t>‹#›</a:t>
            </a:fld>
            <a:endParaRPr lang="fr-FR"/>
          </a:p>
        </p:txBody>
      </p:sp>
    </p:spTree>
    <p:extLst>
      <p:ext uri="{BB962C8B-B14F-4D97-AF65-F5344CB8AC3E}">
        <p14:creationId xmlns:p14="http://schemas.microsoft.com/office/powerpoint/2010/main" val="27420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D2B2428-EBDD-034A-9DD8-E32F14645AFA}" type="datetimeFigureOut">
              <a:rPr lang="fr-FR" smtClean="0"/>
              <a:t>17/07/2023</a:t>
            </a:fld>
            <a:endParaRPr lang="fr-F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fr-F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A61A2612-DA9B-F449-AE79-72A438BDAC6A}" type="slidenum">
              <a:rPr lang="fr-FR" smtClean="0"/>
              <a:t>‹#›</a:t>
            </a:fld>
            <a:endParaRPr lang="fr-FR"/>
          </a:p>
        </p:txBody>
      </p:sp>
    </p:spTree>
    <p:extLst>
      <p:ext uri="{BB962C8B-B14F-4D97-AF65-F5344CB8AC3E}">
        <p14:creationId xmlns:p14="http://schemas.microsoft.com/office/powerpoint/2010/main" val="3621107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B2428-EBDD-034A-9DD8-E32F14645AFA}" type="datetimeFigureOut">
              <a:rPr lang="fr-FR" smtClean="0"/>
              <a:t>17/07/2023</a:t>
            </a:fld>
            <a:endParaRPr lang="fr-F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fr-F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A61A2612-DA9B-F449-AE79-72A438BDAC6A}" type="slidenum">
              <a:rPr lang="fr-FR" smtClean="0"/>
              <a:t>‹#›</a:t>
            </a:fld>
            <a:endParaRPr lang="fr-FR"/>
          </a:p>
        </p:txBody>
      </p:sp>
    </p:spTree>
    <p:extLst>
      <p:ext uri="{BB962C8B-B14F-4D97-AF65-F5344CB8AC3E}">
        <p14:creationId xmlns:p14="http://schemas.microsoft.com/office/powerpoint/2010/main" val="367416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CD2B2428-EBDD-034A-9DD8-E32F14645AFA}" type="datetimeFigureOut">
              <a:rPr lang="fr-FR" smtClean="0"/>
              <a:t>17/07/2023</a:t>
            </a:fld>
            <a:endParaRPr lang="fr-F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61A2612-DA9B-F449-AE79-72A438BDAC6A}" type="slidenum">
              <a:rPr lang="fr-FR" smtClean="0"/>
              <a:t>‹#›</a:t>
            </a:fld>
            <a:endParaRPr lang="fr-FR"/>
          </a:p>
        </p:txBody>
      </p:sp>
    </p:spTree>
    <p:extLst>
      <p:ext uri="{BB962C8B-B14F-4D97-AF65-F5344CB8AC3E}">
        <p14:creationId xmlns:p14="http://schemas.microsoft.com/office/powerpoint/2010/main" val="293592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CD2B2428-EBDD-034A-9DD8-E32F14645AFA}" type="datetimeFigureOut">
              <a:rPr lang="fr-FR" smtClean="0"/>
              <a:t>17/07/2023</a:t>
            </a:fld>
            <a:endParaRPr lang="fr-F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61A2612-DA9B-F449-AE79-72A438BDAC6A}" type="slidenum">
              <a:rPr lang="fr-FR" smtClean="0"/>
              <a:t>‹#›</a:t>
            </a:fld>
            <a:endParaRPr lang="fr-FR"/>
          </a:p>
        </p:txBody>
      </p:sp>
    </p:spTree>
    <p:extLst>
      <p:ext uri="{BB962C8B-B14F-4D97-AF65-F5344CB8AC3E}">
        <p14:creationId xmlns:p14="http://schemas.microsoft.com/office/powerpoint/2010/main" val="44765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B2428-EBDD-034A-9DD8-E32F14645AFA}" type="datetimeFigureOut">
              <a:rPr lang="fr-FR" smtClean="0"/>
              <a:t>17/07/2023</a:t>
            </a:fld>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A2612-DA9B-F449-AE79-72A438BDAC6A}" type="slidenum">
              <a:rPr lang="fr-FR" smtClean="0"/>
              <a:t>‹#›</a:t>
            </a:fld>
            <a:endParaRPr lang="fr-FR"/>
          </a:p>
        </p:txBody>
      </p:sp>
      <p:pic>
        <p:nvPicPr>
          <p:cNvPr id="8" name="Image 7">
            <a:extLst>
              <a:ext uri="{FF2B5EF4-FFF2-40B4-BE49-F238E27FC236}">
                <a16:creationId xmlns:a16="http://schemas.microsoft.com/office/drawing/2014/main" id="{6A972B3E-C873-6547-90C9-ECD75BDA7313}"/>
              </a:ext>
            </a:extLst>
          </p:cNvPr>
          <p:cNvPicPr>
            <a:picLocks noChangeAspect="1"/>
          </p:cNvPicPr>
          <p:nvPr userDrawn="1"/>
        </p:nvPicPr>
        <p:blipFill>
          <a:blip r:embed="rId14"/>
          <a:stretch>
            <a:fillRect/>
          </a:stretch>
        </p:blipFill>
        <p:spPr>
          <a:xfrm>
            <a:off x="3548380" y="6356351"/>
            <a:ext cx="1784016" cy="400602"/>
          </a:xfrm>
          <a:prstGeom prst="rect">
            <a:avLst/>
          </a:prstGeom>
        </p:spPr>
      </p:pic>
    </p:spTree>
    <p:extLst>
      <p:ext uri="{BB962C8B-B14F-4D97-AF65-F5344CB8AC3E}">
        <p14:creationId xmlns:p14="http://schemas.microsoft.com/office/powerpoint/2010/main" val="797035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image" Target="../media/image10.png"/><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9.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8.png"/><Relationship Id="rId5" Type="http://schemas.openxmlformats.org/officeDocument/2006/relationships/tags" Target="../tags/tag18.xml"/><Relationship Id="rId10" Type="http://schemas.openxmlformats.org/officeDocument/2006/relationships/image" Target="../media/image7.png"/><Relationship Id="rId4" Type="http://schemas.openxmlformats.org/officeDocument/2006/relationships/tags" Target="../tags/tag17.xml"/><Relationship Id="rId9" Type="http://schemas.openxmlformats.org/officeDocument/2006/relationships/notesSlide" Target="../notesSlides/notesSlide4.xml"/><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16.png"/><Relationship Id="rId7" Type="http://schemas.openxmlformats.org/officeDocument/2006/relationships/slide" Target="slide24.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9.jpe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5" Type="http://schemas.openxmlformats.org/officeDocument/2006/relationships/tags" Target="../tags/tag5.xml"/><Relationship Id="rId4"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E16FF-3311-ED4B-BEDC-9B9246F7024B}"/>
              </a:ext>
            </a:extLst>
          </p:cNvPr>
          <p:cNvSpPr>
            <a:spLocks noGrp="1"/>
          </p:cNvSpPr>
          <p:nvPr>
            <p:ph type="ctrTitle"/>
          </p:nvPr>
        </p:nvSpPr>
        <p:spPr>
          <a:xfrm>
            <a:off x="666344" y="1021404"/>
            <a:ext cx="7748081" cy="4114800"/>
          </a:xfrm>
        </p:spPr>
        <p:txBody>
          <a:bodyPr>
            <a:normAutofit/>
          </a:bodyPr>
          <a:lstStyle/>
          <a:p>
            <a:r>
              <a:rPr lang="fr-FR" sz="4400" b="1" dirty="0"/>
              <a:t>ASSEMBLÉE GÉNÉRALE ANNUELLE</a:t>
            </a:r>
            <a:br>
              <a:rPr lang="fr-FR" sz="4400" b="1" dirty="0"/>
            </a:br>
            <a:r>
              <a:rPr lang="fr-FR" sz="4400" b="1" dirty="0"/>
              <a:t>SOCIÉTE DES PROPRIÉTAIRES DU DOMAINE LAKEFIELD – SPDL </a:t>
            </a:r>
            <a:br>
              <a:rPr lang="fr-FR" sz="4400" b="1" dirty="0"/>
            </a:br>
            <a:br>
              <a:rPr lang="fr-CA" sz="4800" dirty="0"/>
            </a:br>
            <a:r>
              <a:rPr lang="fr-FR" sz="3200" dirty="0"/>
              <a:t>11 juin 2023</a:t>
            </a:r>
            <a:endParaRPr lang="fr-FR" sz="2800" dirty="0"/>
          </a:p>
        </p:txBody>
      </p:sp>
    </p:spTree>
    <p:extLst>
      <p:ext uri="{BB962C8B-B14F-4D97-AF65-F5344CB8AC3E}">
        <p14:creationId xmlns:p14="http://schemas.microsoft.com/office/powerpoint/2010/main" val="1155178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CD3115B-8EE5-433C-9289-D732DC5F059A}"/>
              </a:ext>
            </a:extLst>
          </p:cNvPr>
          <p:cNvSpPr txBox="1"/>
          <p:nvPr>
            <p:custDataLst>
              <p:tags r:id="rId1"/>
            </p:custDataLst>
          </p:nvPr>
        </p:nvSpPr>
        <p:spPr>
          <a:xfrm>
            <a:off x="914399" y="986320"/>
            <a:ext cx="8147407" cy="5575052"/>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fr-CA" sz="2400" dirty="0">
                <a:latin typeface="Calibri" panose="020F0502020204030204" pitchFamily="34" charset="0"/>
                <a:cs typeface="Calibri" panose="020F0502020204030204" pitchFamily="34" charset="0"/>
              </a:rPr>
              <a:t>Acquisition des chemins du CADUS en 2017 ;</a:t>
            </a:r>
          </a:p>
          <a:p>
            <a:pPr marL="742950" lvl="1" indent="-285750">
              <a:lnSpc>
                <a:spcPct val="150000"/>
              </a:lnSpc>
              <a:buFont typeface="Arial" panose="020B0604020202020204" pitchFamily="34" charset="0"/>
              <a:buChar char="•"/>
            </a:pPr>
            <a:r>
              <a:rPr lang="fr-CA" sz="2400" dirty="0">
                <a:latin typeface="Calibri" panose="020F0502020204030204" pitchFamily="34" charset="0"/>
                <a:cs typeface="Calibri" panose="020F0502020204030204" pitchFamily="34" charset="0"/>
              </a:rPr>
              <a:t>Une dizaine de chemins gravelés ayant une longueur totale de ±12km </a:t>
            </a:r>
          </a:p>
          <a:p>
            <a:pPr marL="742950" lvl="1" indent="-285750">
              <a:lnSpc>
                <a:spcPct val="150000"/>
              </a:lnSpc>
              <a:buFont typeface="Arial" panose="020B0604020202020204" pitchFamily="34" charset="0"/>
              <a:buChar char="•"/>
            </a:pPr>
            <a:r>
              <a:rPr lang="fr-CA" sz="2400" dirty="0">
                <a:latin typeface="Calibri" panose="020F0502020204030204" pitchFamily="34" charset="0"/>
                <a:cs typeface="Calibri" panose="020F0502020204030204" pitchFamily="34" charset="0"/>
              </a:rPr>
              <a:t>Une quantité inconnue des ponceaux (±40?) ;</a:t>
            </a:r>
          </a:p>
          <a:p>
            <a:pPr marL="742950" lvl="1" indent="-285750">
              <a:lnSpc>
                <a:spcPct val="150000"/>
              </a:lnSpc>
              <a:buFont typeface="Arial" panose="020B0604020202020204" pitchFamily="34" charset="0"/>
              <a:buChar char="•"/>
            </a:pPr>
            <a:r>
              <a:rPr lang="fr-CA" sz="2400" dirty="0">
                <a:latin typeface="Calibri" panose="020F0502020204030204" pitchFamily="34" charset="0"/>
                <a:cs typeface="Calibri" panose="020F0502020204030204" pitchFamily="34" charset="0"/>
              </a:rPr>
              <a:t>Une dizaine de km de fossé ;</a:t>
            </a:r>
          </a:p>
          <a:p>
            <a:pPr marL="742950" lvl="1" indent="-285750">
              <a:lnSpc>
                <a:spcPct val="150000"/>
              </a:lnSpc>
              <a:buFont typeface="Arial" panose="020B0604020202020204" pitchFamily="34" charset="0"/>
              <a:buChar char="•"/>
            </a:pPr>
            <a:r>
              <a:rPr lang="fr-CA" sz="2400" dirty="0">
                <a:latin typeface="Calibri" panose="020F0502020204030204" pitchFamily="34" charset="0"/>
                <a:cs typeface="Calibri" panose="020F0502020204030204" pitchFamily="34" charset="0"/>
              </a:rPr>
              <a:t>Valeur de remplacement à neuf : ±10M$  ;</a:t>
            </a:r>
          </a:p>
          <a:p>
            <a:pPr marL="285750" indent="-285750">
              <a:lnSpc>
                <a:spcPct val="150000"/>
              </a:lnSpc>
              <a:buFont typeface="Arial" panose="020B0604020202020204" pitchFamily="34" charset="0"/>
              <a:buChar char="•"/>
            </a:pPr>
            <a:r>
              <a:rPr lang="fr-CA" sz="2400" dirty="0">
                <a:latin typeface="Calibri" panose="020F0502020204030204" pitchFamily="34" charset="0"/>
                <a:cs typeface="Calibri" panose="020F0502020204030204" pitchFamily="34" charset="0"/>
              </a:rPr>
              <a:t>Chemins privés construits sans encadrement règlementaire ;</a:t>
            </a:r>
          </a:p>
          <a:p>
            <a:pPr marL="742950" lvl="1" indent="-285750">
              <a:lnSpc>
                <a:spcPct val="150000"/>
              </a:lnSpc>
              <a:buFont typeface="Arial" panose="020B0604020202020204" pitchFamily="34" charset="0"/>
              <a:buChar char="•"/>
            </a:pPr>
            <a:r>
              <a:rPr lang="fr-CA" sz="2400" dirty="0">
                <a:latin typeface="Calibri" panose="020F0502020204030204" pitchFamily="34" charset="0"/>
                <a:cs typeface="Calibri" panose="020F0502020204030204" pitchFamily="34" charset="0"/>
              </a:rPr>
              <a:t>Matériaux, courbes, pentes, largeurs, contrôle de qualité ;</a:t>
            </a:r>
          </a:p>
          <a:p>
            <a:pPr marL="285750" indent="-285750">
              <a:lnSpc>
                <a:spcPct val="150000"/>
              </a:lnSpc>
              <a:buFont typeface="Arial" panose="020B0604020202020204" pitchFamily="34" charset="0"/>
              <a:buChar char="•"/>
            </a:pPr>
            <a:r>
              <a:rPr lang="fr-CA" sz="2400" b="1" u="sng" dirty="0">
                <a:latin typeface="Calibri" panose="020F0502020204030204" pitchFamily="34" charset="0"/>
                <a:cs typeface="Calibri" panose="020F0502020204030204" pitchFamily="34" charset="0"/>
              </a:rPr>
              <a:t>Gestion du réseau effectuée à 100% par des résidents bénévoles du Domaine</a:t>
            </a:r>
          </a:p>
        </p:txBody>
      </p:sp>
      <p:sp>
        <p:nvSpPr>
          <p:cNvPr id="2" name="Title 1">
            <a:extLst>
              <a:ext uri="{FF2B5EF4-FFF2-40B4-BE49-F238E27FC236}">
                <a16:creationId xmlns:a16="http://schemas.microsoft.com/office/drawing/2014/main" id="{EBD40D16-6134-19C1-7659-88D7A5281077}"/>
              </a:ext>
            </a:extLst>
          </p:cNvPr>
          <p:cNvSpPr>
            <a:spLocks noGrp="1"/>
          </p:cNvSpPr>
          <p:nvPr>
            <p:ph type="title"/>
          </p:nvPr>
        </p:nvSpPr>
        <p:spPr>
          <a:xfrm>
            <a:off x="1310718" y="193266"/>
            <a:ext cx="7179732" cy="793054"/>
          </a:xfrm>
        </p:spPr>
        <p:txBody>
          <a:bodyPr/>
          <a:lstStyle/>
          <a:p>
            <a:pPr algn="ctr"/>
            <a:r>
              <a:rPr lang="fr-CA" sz="4800" b="0" dirty="0">
                <a:latin typeface="Calibri" panose="020F0502020204030204" pitchFamily="34" charset="0"/>
                <a:cs typeface="Calibri" panose="020F0502020204030204" pitchFamily="34" charset="0"/>
              </a:rPr>
              <a:t>Contexte</a:t>
            </a:r>
            <a:endParaRPr lang="fr-CA" dirty="0"/>
          </a:p>
        </p:txBody>
      </p:sp>
      <p:sp>
        <p:nvSpPr>
          <p:cNvPr id="3" name="Content Placeholder 2">
            <a:extLst>
              <a:ext uri="{FF2B5EF4-FFF2-40B4-BE49-F238E27FC236}">
                <a16:creationId xmlns:a16="http://schemas.microsoft.com/office/drawing/2014/main" id="{2198F40B-6A26-2226-88A7-26546A6FFE6B}"/>
              </a:ext>
            </a:extLst>
          </p:cNvPr>
          <p:cNvSpPr>
            <a:spLocks noGrp="1"/>
          </p:cNvSpPr>
          <p:nvPr>
            <p:ph idx="1"/>
          </p:nvPr>
        </p:nvSpPr>
        <p:spPr/>
        <p:txBody>
          <a:bodyPr/>
          <a:lstStyle/>
          <a:p>
            <a:endParaRPr lang="fr-CA" dirty="0"/>
          </a:p>
        </p:txBody>
      </p:sp>
    </p:spTree>
    <p:extLst>
      <p:ext uri="{BB962C8B-B14F-4D97-AF65-F5344CB8AC3E}">
        <p14:creationId xmlns:p14="http://schemas.microsoft.com/office/powerpoint/2010/main" val="44176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F9F4A1C-5E7C-D596-8439-4FB3A7904D72}"/>
              </a:ext>
            </a:extLst>
          </p:cNvPr>
          <p:cNvPicPr>
            <a:picLocks noChangeAspect="1"/>
          </p:cNvPicPr>
          <p:nvPr>
            <p:custDataLst>
              <p:tags r:id="rId1"/>
            </p:custDataLst>
          </p:nvPr>
        </p:nvPicPr>
        <p:blipFill>
          <a:blip r:embed="rId7" cstate="email">
            <a:extLst>
              <a:ext uri="{28A0092B-C50C-407E-A947-70E740481C1C}">
                <a14:useLocalDpi xmlns:a14="http://schemas.microsoft.com/office/drawing/2010/main"/>
              </a:ext>
            </a:extLst>
          </a:blip>
          <a:stretch>
            <a:fillRect/>
          </a:stretch>
        </p:blipFill>
        <p:spPr>
          <a:xfrm>
            <a:off x="5835721" y="2793011"/>
            <a:ext cx="3101892" cy="2354906"/>
          </a:xfrm>
          <a:prstGeom prst="rect">
            <a:avLst/>
          </a:prstGeom>
        </p:spPr>
      </p:pic>
      <p:sp>
        <p:nvSpPr>
          <p:cNvPr id="5" name="Rectangle 4"/>
          <p:cNvSpPr/>
          <p:nvPr>
            <p:custDataLst>
              <p:tags r:id="rId2"/>
            </p:custDataLst>
          </p:nvPr>
        </p:nvSpPr>
        <p:spPr>
          <a:xfrm>
            <a:off x="612559" y="40104"/>
            <a:ext cx="8531441" cy="584775"/>
          </a:xfrm>
          <a:prstGeom prst="rect">
            <a:avLst/>
          </a:prstGeom>
        </p:spPr>
        <p:txBody>
          <a:bodyPr wrap="square" anchor="t">
            <a:spAutoFit/>
          </a:bodyPr>
          <a:lstStyle/>
          <a:p>
            <a:pPr algn="ctr"/>
            <a:r>
              <a:rPr lang="fr-CA" sz="3200" b="1" dirty="0">
                <a:solidFill>
                  <a:schemeClr val="accent1"/>
                </a:solidFill>
                <a:latin typeface="Calibri"/>
                <a:cs typeface="Calibri"/>
              </a:rPr>
              <a:t>Implémenter une stratégie en gestion d’actifs</a:t>
            </a:r>
          </a:p>
        </p:txBody>
      </p:sp>
      <p:sp>
        <p:nvSpPr>
          <p:cNvPr id="6" name="ZoneTexte 5">
            <a:extLst>
              <a:ext uri="{FF2B5EF4-FFF2-40B4-BE49-F238E27FC236}">
                <a16:creationId xmlns:a16="http://schemas.microsoft.com/office/drawing/2014/main" id="{ECD3115B-8EE5-433C-9289-D732DC5F059A}"/>
              </a:ext>
            </a:extLst>
          </p:cNvPr>
          <p:cNvSpPr txBox="1"/>
          <p:nvPr>
            <p:custDataLst>
              <p:tags r:id="rId3"/>
            </p:custDataLst>
          </p:nvPr>
        </p:nvSpPr>
        <p:spPr>
          <a:xfrm>
            <a:off x="1074197" y="624879"/>
            <a:ext cx="7723574" cy="4038798"/>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fr-CA" b="1" dirty="0">
                <a:latin typeface="Calibri" panose="020F0502020204030204" pitchFamily="34" charset="0"/>
                <a:cs typeface="Calibri" panose="020F0502020204030204" pitchFamily="34" charset="0"/>
              </a:rPr>
              <a:t>Depuis la prise en possession par la SPDL </a:t>
            </a:r>
          </a:p>
          <a:p>
            <a:pPr marL="742950" lvl="1" indent="-285750">
              <a:buFont typeface="Arial" panose="020B0604020202020204" pitchFamily="34" charset="0"/>
              <a:buChar char="•"/>
            </a:pPr>
            <a:r>
              <a:rPr lang="fr-CA" dirty="0">
                <a:latin typeface="Calibri" panose="020F0502020204030204" pitchFamily="34" charset="0"/>
                <a:cs typeface="Calibri" panose="020F0502020204030204" pitchFamily="34" charset="0"/>
              </a:rPr>
              <a:t>Étude de municipalisation vs règlement 201 effectuée en 2019</a:t>
            </a:r>
          </a:p>
          <a:p>
            <a:pPr marL="742950" lvl="1" indent="-285750">
              <a:buFont typeface="Arial" panose="020B0604020202020204" pitchFamily="34" charset="0"/>
              <a:buChar char="•"/>
            </a:pPr>
            <a:r>
              <a:rPr lang="fr-CA" dirty="0">
                <a:latin typeface="Calibri" panose="020F0502020204030204" pitchFamily="34" charset="0"/>
                <a:cs typeface="Calibri" panose="020F0502020204030204" pitchFamily="34" charset="0"/>
              </a:rPr>
              <a:t>Changement des procédures d’entretien (équipements, matériaux, etc.)</a:t>
            </a:r>
          </a:p>
          <a:p>
            <a:pPr marL="742950" lvl="1" indent="-285750">
              <a:buFont typeface="Arial" panose="020B0604020202020204" pitchFamily="34" charset="0"/>
              <a:buChar char="•"/>
            </a:pPr>
            <a:r>
              <a:rPr lang="fr-CA" dirty="0">
                <a:latin typeface="Calibri" panose="020F0502020204030204" pitchFamily="34" charset="0"/>
                <a:cs typeface="Calibri" panose="020F0502020204030204" pitchFamily="34" charset="0"/>
              </a:rPr>
              <a:t>Identification des lieux problématiques récurrents et apporter des corrections (Wash-out annuel, etc.)</a:t>
            </a:r>
          </a:p>
          <a:p>
            <a:pPr marL="742950" lvl="1" indent="-285750">
              <a:buFont typeface="Arial" panose="020B0604020202020204" pitchFamily="34" charset="0"/>
              <a:buChar char="•"/>
            </a:pPr>
            <a:r>
              <a:rPr lang="fr-CA" dirty="0">
                <a:latin typeface="Calibri" panose="020F0502020204030204" pitchFamily="34" charset="0"/>
                <a:cs typeface="Calibri" panose="020F0502020204030204" pitchFamily="34" charset="0"/>
              </a:rPr>
              <a:t>Inventorier les ponceaux </a:t>
            </a:r>
          </a:p>
          <a:p>
            <a:pPr marL="742950" lvl="1" indent="-285750">
              <a:buFont typeface="Arial" panose="020B0604020202020204" pitchFamily="34" charset="0"/>
              <a:buChar char="•"/>
            </a:pPr>
            <a:endParaRPr lang="fr-CA"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CA" b="1" dirty="0">
                <a:latin typeface="Calibri" panose="020F0502020204030204" pitchFamily="34" charset="0"/>
                <a:cs typeface="Calibri" panose="020F0502020204030204" pitchFamily="34" charset="0"/>
              </a:rPr>
              <a:t>Travaux par le concept de priorisation </a:t>
            </a:r>
          </a:p>
          <a:p>
            <a:pPr marL="742950" lvl="1" indent="-285750">
              <a:buFont typeface="Arial" panose="020B0604020202020204" pitchFamily="34" charset="0"/>
              <a:buChar char="•"/>
            </a:pPr>
            <a:r>
              <a:rPr lang="fr-CA" dirty="0">
                <a:latin typeface="Calibri" panose="020F0502020204030204" pitchFamily="34" charset="0"/>
                <a:cs typeface="Calibri" panose="020F0502020204030204" pitchFamily="34" charset="0"/>
              </a:rPr>
              <a:t>Sécurité des usagers</a:t>
            </a:r>
          </a:p>
          <a:p>
            <a:pPr marL="742950" lvl="1" indent="-285750">
              <a:buFont typeface="Arial" panose="020B0604020202020204" pitchFamily="34" charset="0"/>
              <a:buChar char="•"/>
            </a:pPr>
            <a:r>
              <a:rPr lang="fr-CA" dirty="0">
                <a:latin typeface="Calibri" panose="020F0502020204030204" pitchFamily="34" charset="0"/>
                <a:cs typeface="Calibri" panose="020F0502020204030204" pitchFamily="34" charset="0"/>
              </a:rPr>
              <a:t>Protection de l’environnement</a:t>
            </a:r>
          </a:p>
          <a:p>
            <a:pPr marL="742950" lvl="1" indent="-285750">
              <a:buFont typeface="Arial" panose="020B0604020202020204" pitchFamily="34" charset="0"/>
              <a:buChar char="•"/>
            </a:pPr>
            <a:r>
              <a:rPr lang="fr-CA" dirty="0">
                <a:latin typeface="Calibri" panose="020F0502020204030204" pitchFamily="34" charset="0"/>
                <a:cs typeface="Calibri" panose="020F0502020204030204" pitchFamily="34" charset="0"/>
              </a:rPr>
              <a:t>Le corridor principal (3 axes)</a:t>
            </a:r>
          </a:p>
          <a:p>
            <a:pPr marL="742950" lvl="1" indent="-285750">
              <a:buFont typeface="Arial" panose="020B0604020202020204" pitchFamily="34" charset="0"/>
              <a:buChar char="•"/>
            </a:pPr>
            <a:r>
              <a:rPr lang="fr-CA" dirty="0">
                <a:latin typeface="Calibri" panose="020F0502020204030204" pitchFamily="34" charset="0"/>
                <a:cs typeface="Calibri" panose="020F0502020204030204" pitchFamily="34" charset="0"/>
              </a:rPr>
              <a:t>Respect des lois et règlements en vigueur</a:t>
            </a:r>
          </a:p>
          <a:p>
            <a:pPr marL="742950" lvl="1" indent="-285750">
              <a:buFont typeface="Arial" panose="020B0604020202020204" pitchFamily="34" charset="0"/>
              <a:buChar char="•"/>
            </a:pPr>
            <a:r>
              <a:rPr lang="fr-CA" dirty="0">
                <a:latin typeface="Calibri" panose="020F0502020204030204" pitchFamily="34" charset="0"/>
                <a:cs typeface="Calibri" panose="020F0502020204030204" pitchFamily="34" charset="0"/>
              </a:rPr>
              <a:t>Respect des budgets annuels</a:t>
            </a:r>
          </a:p>
          <a:p>
            <a:pPr lvl="1">
              <a:lnSpc>
                <a:spcPct val="150000"/>
              </a:lnSpc>
            </a:pPr>
            <a:endParaRPr lang="fr-CA" sz="1000" dirty="0">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FA306847-C0C8-E968-B759-2105872F22C1}"/>
              </a:ext>
            </a:extLst>
          </p:cNvPr>
          <p:cNvSpPr txBox="1"/>
          <p:nvPr>
            <p:custDataLst>
              <p:tags r:id="rId4"/>
            </p:custDataLst>
          </p:nvPr>
        </p:nvSpPr>
        <p:spPr>
          <a:xfrm>
            <a:off x="670263" y="5310008"/>
            <a:ext cx="8531441" cy="1354217"/>
          </a:xfrm>
          <a:prstGeom prst="rect">
            <a:avLst/>
          </a:prstGeom>
          <a:noFill/>
        </p:spPr>
        <p:txBody>
          <a:bodyPr wrap="square">
            <a:spAutoFit/>
          </a:bodyPr>
          <a:lstStyle/>
          <a:p>
            <a:pPr>
              <a:buNone/>
              <a:defRPr/>
            </a:pPr>
            <a:r>
              <a:rPr lang="fr-CA" b="1" dirty="0">
                <a:latin typeface="Calibri" panose="020F0502020204030204" pitchFamily="34" charset="0"/>
                <a:cs typeface="Calibri" panose="020F0502020204030204" pitchFamily="34" charset="0"/>
              </a:rPr>
              <a:t>Remplacer les travaux « réactifs » par des interventions planifiées et priorisées</a:t>
            </a:r>
          </a:p>
          <a:p>
            <a:pPr>
              <a:lnSpc>
                <a:spcPct val="150000"/>
              </a:lnSpc>
            </a:pPr>
            <a:r>
              <a:rPr lang="fr-CA" sz="1600" b="1" dirty="0">
                <a:latin typeface="Calibri" panose="020F0502020204030204" pitchFamily="34" charset="0"/>
                <a:cs typeface="Calibri" panose="020F0502020204030204" pitchFamily="34" charset="0"/>
              </a:rPr>
              <a:t>Viser une tendance positive de la qualité de notre réseau pour tous les résidents actuels et futurs</a:t>
            </a:r>
          </a:p>
          <a:p>
            <a:pPr>
              <a:lnSpc>
                <a:spcPct val="150000"/>
              </a:lnSpc>
            </a:pPr>
            <a:r>
              <a:rPr lang="fr-CA" sz="1600" b="1" dirty="0">
                <a:latin typeface="Calibri" panose="020F0502020204030204" pitchFamily="34" charset="0"/>
                <a:cs typeface="Calibri" panose="020F0502020204030204" pitchFamily="34" charset="0"/>
              </a:rPr>
              <a:t>Augmenter la résilience du réseau face aux risques associés aux changements climatiques</a:t>
            </a:r>
          </a:p>
          <a:p>
            <a:pPr>
              <a:buNone/>
              <a:defRPr/>
            </a:pPr>
            <a:endParaRPr lang="fr-CA"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918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612559" y="40104"/>
            <a:ext cx="8531441" cy="1077218"/>
          </a:xfrm>
          <a:prstGeom prst="rect">
            <a:avLst/>
          </a:prstGeom>
        </p:spPr>
        <p:txBody>
          <a:bodyPr wrap="square" anchor="t">
            <a:spAutoFit/>
          </a:bodyPr>
          <a:lstStyle/>
          <a:p>
            <a:pPr algn="ctr"/>
            <a:r>
              <a:rPr lang="fr-CA" sz="3200" b="1" dirty="0">
                <a:solidFill>
                  <a:schemeClr val="accent1"/>
                </a:solidFill>
                <a:latin typeface="Calibri"/>
                <a:cs typeface="Calibri"/>
              </a:rPr>
              <a:t>Étude des coûts – réseau de ±12km :</a:t>
            </a:r>
          </a:p>
          <a:p>
            <a:pPr algn="ctr"/>
            <a:endParaRPr lang="fr-CA" sz="3200" b="1" dirty="0">
              <a:solidFill>
                <a:schemeClr val="accent1"/>
              </a:solidFill>
              <a:latin typeface="Calibri"/>
              <a:cs typeface="Calibri"/>
            </a:endParaRPr>
          </a:p>
        </p:txBody>
      </p:sp>
      <p:sp>
        <p:nvSpPr>
          <p:cNvPr id="7" name="ZoneTexte 6">
            <a:extLst>
              <a:ext uri="{FF2B5EF4-FFF2-40B4-BE49-F238E27FC236}">
                <a16:creationId xmlns:a16="http://schemas.microsoft.com/office/drawing/2014/main" id="{6517449E-448A-D995-6175-94C363B75245}"/>
              </a:ext>
            </a:extLst>
          </p:cNvPr>
          <p:cNvSpPr txBox="1"/>
          <p:nvPr>
            <p:custDataLst>
              <p:tags r:id="rId2"/>
            </p:custDataLst>
          </p:nvPr>
        </p:nvSpPr>
        <p:spPr>
          <a:xfrm>
            <a:off x="1099335" y="624879"/>
            <a:ext cx="7900827" cy="5078313"/>
          </a:xfrm>
          <a:prstGeom prst="rect">
            <a:avLst/>
          </a:prstGeom>
          <a:noFill/>
        </p:spPr>
        <p:txBody>
          <a:bodyPr wrap="square">
            <a:spAutoFit/>
          </a:bodyPr>
          <a:lstStyle/>
          <a:p>
            <a:pPr>
              <a:buNone/>
              <a:defRPr/>
            </a:pPr>
            <a:endParaRPr lang="fr-CA" sz="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fr-CA" sz="2000" dirty="0">
                <a:latin typeface="Calibri" panose="020F0502020204030204" pitchFamily="34" charset="0"/>
                <a:cs typeface="Calibri" panose="020F0502020204030204" pitchFamily="34" charset="0"/>
              </a:rPr>
              <a:t>Valeur annuelle du contrat d’entretien estival : </a:t>
            </a:r>
            <a:r>
              <a:rPr lang="fr-CA" sz="2000" b="1" u="sng" dirty="0">
                <a:latin typeface="Calibri" panose="020F0502020204030204" pitchFamily="34" charset="0"/>
                <a:cs typeface="Calibri" panose="020F0502020204030204" pitchFamily="34" charset="0"/>
              </a:rPr>
              <a:t>±33k$ ;</a:t>
            </a:r>
          </a:p>
          <a:p>
            <a:pPr marL="742950" lvl="1" indent="-285750">
              <a:buFont typeface="Arial" panose="020B0604020202020204" pitchFamily="34" charset="0"/>
              <a:buChar char="•"/>
              <a:defRPr/>
            </a:pPr>
            <a:r>
              <a:rPr lang="fr-CA" sz="2000" dirty="0">
                <a:latin typeface="Calibri" panose="020F0502020204030204" pitchFamily="34" charset="0"/>
                <a:cs typeface="Calibri" panose="020F0502020204030204" pitchFamily="34" charset="0"/>
              </a:rPr>
              <a:t>Niveleuse de mai à novembre ;</a:t>
            </a:r>
          </a:p>
          <a:p>
            <a:pPr marL="1200150" lvl="2" indent="-285750">
              <a:buFont typeface="Arial" panose="020B0604020202020204" pitchFamily="34" charset="0"/>
              <a:buChar char="•"/>
              <a:defRPr/>
            </a:pPr>
            <a:r>
              <a:rPr lang="fr-CA" sz="2000" b="1" u="sng" dirty="0">
                <a:latin typeface="Calibri" panose="020F0502020204030204" pitchFamily="34" charset="0"/>
                <a:cs typeface="Calibri" panose="020F0502020204030204" pitchFamily="34" charset="0"/>
              </a:rPr>
              <a:t>Économie de ±30k$ annuel </a:t>
            </a:r>
            <a:r>
              <a:rPr lang="fr-CA" sz="2000" u="sng" dirty="0">
                <a:latin typeface="Calibri" panose="020F0502020204030204" pitchFamily="34" charset="0"/>
                <a:cs typeface="Calibri" panose="020F0502020204030204" pitchFamily="34" charset="0"/>
              </a:rPr>
              <a:t>versus entrepreneur précédent </a:t>
            </a:r>
            <a:endParaRPr lang="fr-CA"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endParaRPr lang="fr-CA" sz="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fr-CA" sz="1600" dirty="0">
                <a:latin typeface="Calibri" panose="020F0502020204030204" pitchFamily="34" charset="0"/>
                <a:cs typeface="Calibri" panose="020F0502020204030204" pitchFamily="34" charset="0"/>
              </a:rPr>
              <a:t>Valeur de la </a:t>
            </a:r>
            <a:r>
              <a:rPr lang="fr-CA" b="1" dirty="0">
                <a:latin typeface="Calibri" panose="020F0502020204030204" pitchFamily="34" charset="0"/>
                <a:cs typeface="Calibri" panose="020F0502020204030204" pitchFamily="34" charset="0"/>
              </a:rPr>
              <a:t>surface de roulement </a:t>
            </a:r>
            <a:r>
              <a:rPr lang="fr-CA" sz="1600" dirty="0">
                <a:latin typeface="Calibri" panose="020F0502020204030204" pitchFamily="34" charset="0"/>
                <a:cs typeface="Calibri" panose="020F0502020204030204" pitchFamily="34" charset="0"/>
              </a:rPr>
              <a:t>: </a:t>
            </a:r>
          </a:p>
          <a:p>
            <a:pPr marL="742950" lvl="1" indent="-285750">
              <a:buFont typeface="Arial" panose="020B0604020202020204" pitchFamily="34" charset="0"/>
              <a:buChar char="•"/>
              <a:defRPr/>
            </a:pPr>
            <a:r>
              <a:rPr lang="fr-CA" sz="1600" dirty="0">
                <a:latin typeface="Calibri" panose="020F0502020204030204" pitchFamily="34" charset="0"/>
                <a:cs typeface="Calibri" panose="020F0502020204030204" pitchFamily="34" charset="0"/>
              </a:rPr>
              <a:t>12 000m x 6m x 0,15m x 2,2kg/m3 @28,5$/t = </a:t>
            </a:r>
            <a:r>
              <a:rPr lang="fr-CA" sz="1600" b="1" dirty="0">
                <a:latin typeface="Calibri" panose="020F0502020204030204" pitchFamily="34" charset="0"/>
                <a:cs typeface="Calibri" panose="020F0502020204030204" pitchFamily="34" charset="0"/>
              </a:rPr>
              <a:t>±675k$ ;</a:t>
            </a:r>
          </a:p>
          <a:p>
            <a:pPr marL="1200150" lvl="2" indent="-285750">
              <a:buFont typeface="Arial" panose="020B0604020202020204" pitchFamily="34" charset="0"/>
              <a:buChar char="•"/>
              <a:defRPr/>
            </a:pPr>
            <a:r>
              <a:rPr lang="fr-CA" sz="1600" dirty="0">
                <a:latin typeface="Calibri" panose="020F0502020204030204" pitchFamily="34" charset="0"/>
                <a:cs typeface="Calibri" panose="020F0502020204030204" pitchFamily="34" charset="0"/>
              </a:rPr>
              <a:t>Durée de vie : </a:t>
            </a:r>
            <a:r>
              <a:rPr lang="fr-CA" sz="1600" b="1" dirty="0">
                <a:latin typeface="Calibri" panose="020F0502020204030204" pitchFamily="34" charset="0"/>
                <a:cs typeface="Calibri" panose="020F0502020204030204" pitchFamily="34" charset="0"/>
              </a:rPr>
              <a:t>±10 à 15 ans </a:t>
            </a:r>
            <a:r>
              <a:rPr lang="fr-CA" sz="1600" dirty="0">
                <a:latin typeface="Calibri" panose="020F0502020204030204" pitchFamily="34" charset="0"/>
                <a:cs typeface="Calibri" panose="020F0502020204030204" pitchFamily="34" charset="0"/>
              </a:rPr>
              <a:t>;</a:t>
            </a:r>
          </a:p>
          <a:p>
            <a:pPr marL="1657350" lvl="3" indent="-285750">
              <a:buFont typeface="Arial" panose="020B0604020202020204" pitchFamily="34" charset="0"/>
              <a:buChar char="•"/>
              <a:defRPr/>
            </a:pPr>
            <a:r>
              <a:rPr lang="fr-CA" u="sng" dirty="0">
                <a:latin typeface="Calibri" panose="020F0502020204030204" pitchFamily="34" charset="0"/>
                <a:cs typeface="Calibri" panose="020F0502020204030204" pitchFamily="34" charset="0"/>
              </a:rPr>
              <a:t>Coût de renouvellement annualisé </a:t>
            </a:r>
            <a:r>
              <a:rPr lang="fr-CA" sz="1600" u="sng" dirty="0">
                <a:latin typeface="Calibri" panose="020F0502020204030204" pitchFamily="34" charset="0"/>
                <a:cs typeface="Calibri" panose="020F0502020204030204" pitchFamily="34" charset="0"/>
              </a:rPr>
              <a:t>: </a:t>
            </a:r>
            <a:r>
              <a:rPr lang="fr-CA" sz="1600" b="1" u="sng" dirty="0">
                <a:latin typeface="Calibri" panose="020F0502020204030204" pitchFamily="34" charset="0"/>
                <a:cs typeface="Calibri" panose="020F0502020204030204" pitchFamily="34" charset="0"/>
              </a:rPr>
              <a:t>± 45k$ ;</a:t>
            </a:r>
          </a:p>
          <a:p>
            <a:pPr marL="285750" indent="-285750">
              <a:buFont typeface="Arial" panose="020B0604020202020204" pitchFamily="34" charset="0"/>
              <a:buChar char="•"/>
              <a:defRPr/>
            </a:pPr>
            <a:endParaRPr lang="fr-CA" sz="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fr-CA" sz="1600" dirty="0">
                <a:latin typeface="Calibri" panose="020F0502020204030204" pitchFamily="34" charset="0"/>
                <a:cs typeface="Calibri" panose="020F0502020204030204" pitchFamily="34" charset="0"/>
              </a:rPr>
              <a:t>Valeur du réseau des </a:t>
            </a:r>
            <a:r>
              <a:rPr lang="fr-CA" b="1" dirty="0">
                <a:latin typeface="Calibri" panose="020F0502020204030204" pitchFamily="34" charset="0"/>
                <a:cs typeface="Calibri" panose="020F0502020204030204" pitchFamily="34" charset="0"/>
              </a:rPr>
              <a:t>fossés</a:t>
            </a:r>
            <a:r>
              <a:rPr lang="fr-CA" sz="1600" dirty="0">
                <a:latin typeface="Calibri" panose="020F0502020204030204" pitchFamily="34" charset="0"/>
                <a:cs typeface="Calibri" panose="020F0502020204030204" pitchFamily="34" charset="0"/>
              </a:rPr>
              <a:t> : </a:t>
            </a:r>
          </a:p>
          <a:p>
            <a:pPr marL="742950" lvl="1" indent="-285750">
              <a:buFont typeface="Arial" panose="020B0604020202020204" pitchFamily="34" charset="0"/>
              <a:buChar char="•"/>
              <a:defRPr/>
            </a:pPr>
            <a:r>
              <a:rPr lang="fr-CA" sz="1600" dirty="0">
                <a:latin typeface="Calibri" panose="020F0502020204030204" pitchFamily="34" charset="0"/>
                <a:cs typeface="Calibri" panose="020F0502020204030204" pitchFamily="34" charset="0"/>
              </a:rPr>
              <a:t>±10 000m @ ±15$/mètre linéaire = </a:t>
            </a:r>
            <a:r>
              <a:rPr lang="fr-CA" sz="1600" b="1" dirty="0">
                <a:latin typeface="Calibri" panose="020F0502020204030204" pitchFamily="34" charset="0"/>
                <a:cs typeface="Calibri" panose="020F0502020204030204" pitchFamily="34" charset="0"/>
              </a:rPr>
              <a:t>± 150k$ ;</a:t>
            </a:r>
          </a:p>
          <a:p>
            <a:pPr marL="1200150" lvl="2" indent="-285750">
              <a:buFont typeface="Arial" panose="020B0604020202020204" pitchFamily="34" charset="0"/>
              <a:buChar char="•"/>
              <a:defRPr/>
            </a:pPr>
            <a:r>
              <a:rPr lang="fr-CA" sz="1600" dirty="0">
                <a:latin typeface="Calibri" panose="020F0502020204030204" pitchFamily="34" charset="0"/>
                <a:cs typeface="Calibri" panose="020F0502020204030204" pitchFamily="34" charset="0"/>
              </a:rPr>
              <a:t>Durée de vie : </a:t>
            </a:r>
            <a:r>
              <a:rPr lang="fr-CA" sz="1600" b="1" dirty="0">
                <a:latin typeface="Calibri" panose="020F0502020204030204" pitchFamily="34" charset="0"/>
                <a:cs typeface="Calibri" panose="020F0502020204030204" pitchFamily="34" charset="0"/>
              </a:rPr>
              <a:t>±5 à 7 ans </a:t>
            </a:r>
            <a:r>
              <a:rPr lang="fr-CA" sz="1600" dirty="0">
                <a:latin typeface="Calibri" panose="020F0502020204030204" pitchFamily="34" charset="0"/>
                <a:cs typeface="Calibri" panose="020F0502020204030204" pitchFamily="34" charset="0"/>
              </a:rPr>
              <a:t>;</a:t>
            </a:r>
          </a:p>
          <a:p>
            <a:pPr marL="1657350" lvl="3" indent="-285750">
              <a:buFont typeface="Arial" panose="020B0604020202020204" pitchFamily="34" charset="0"/>
              <a:buChar char="•"/>
              <a:defRPr/>
            </a:pPr>
            <a:r>
              <a:rPr lang="fr-CA" u="sng" dirty="0">
                <a:latin typeface="Calibri" panose="020F0502020204030204" pitchFamily="34" charset="0"/>
                <a:cs typeface="Calibri" panose="020F0502020204030204" pitchFamily="34" charset="0"/>
              </a:rPr>
              <a:t>Coût de renouvellement annualisé </a:t>
            </a:r>
            <a:r>
              <a:rPr lang="fr-CA" sz="1600" u="sng" dirty="0">
                <a:latin typeface="Calibri" panose="020F0502020204030204" pitchFamily="34" charset="0"/>
                <a:cs typeface="Calibri" panose="020F0502020204030204" pitchFamily="34" charset="0"/>
              </a:rPr>
              <a:t>: </a:t>
            </a:r>
            <a:r>
              <a:rPr lang="fr-CA" sz="1600" b="1" u="sng" dirty="0">
                <a:latin typeface="Calibri" panose="020F0502020204030204" pitchFamily="34" charset="0"/>
                <a:cs typeface="Calibri" panose="020F0502020204030204" pitchFamily="34" charset="0"/>
              </a:rPr>
              <a:t>± 22k$ ;</a:t>
            </a:r>
          </a:p>
          <a:p>
            <a:pPr>
              <a:defRPr/>
            </a:pPr>
            <a:endParaRPr lang="fr-CA" sz="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fr-CA" sz="1600" dirty="0">
                <a:latin typeface="Calibri" panose="020F0502020204030204" pitchFamily="34" charset="0"/>
                <a:cs typeface="Calibri" panose="020F0502020204030204" pitchFamily="34" charset="0"/>
              </a:rPr>
              <a:t>Valeur du réseau des</a:t>
            </a:r>
            <a:r>
              <a:rPr lang="fr-CA" b="1" dirty="0">
                <a:latin typeface="Calibri" panose="020F0502020204030204" pitchFamily="34" charset="0"/>
                <a:cs typeface="Calibri" panose="020F0502020204030204" pitchFamily="34" charset="0"/>
              </a:rPr>
              <a:t> ponceaux </a:t>
            </a:r>
            <a:r>
              <a:rPr lang="fr-CA" sz="1600" dirty="0">
                <a:latin typeface="Calibri" panose="020F0502020204030204" pitchFamily="34" charset="0"/>
                <a:cs typeface="Calibri" panose="020F0502020204030204" pitchFamily="34" charset="0"/>
              </a:rPr>
              <a:t>:</a:t>
            </a:r>
          </a:p>
          <a:p>
            <a:pPr marL="742950" lvl="1" indent="-285750">
              <a:buFont typeface="Arial" panose="020B0604020202020204" pitchFamily="34" charset="0"/>
              <a:buChar char="•"/>
              <a:defRPr/>
            </a:pPr>
            <a:r>
              <a:rPr lang="fr-CA" sz="1600" dirty="0">
                <a:latin typeface="Calibri" panose="020F0502020204030204" pitchFamily="34" charset="0"/>
                <a:cs typeface="Calibri" panose="020F0502020204030204" pitchFamily="34" charset="0"/>
              </a:rPr>
              <a:t>Nombre inconnu (±40 unités ?), valeur de ±400k$ ;</a:t>
            </a:r>
          </a:p>
          <a:p>
            <a:pPr marL="1200150" lvl="2" indent="-285750">
              <a:buFont typeface="Arial" panose="020B0604020202020204" pitchFamily="34" charset="0"/>
              <a:buChar char="•"/>
              <a:defRPr/>
            </a:pPr>
            <a:r>
              <a:rPr lang="fr-CA" sz="1600" dirty="0">
                <a:latin typeface="Calibri" panose="020F0502020204030204" pitchFamily="34" charset="0"/>
                <a:cs typeface="Calibri" panose="020F0502020204030204" pitchFamily="34" charset="0"/>
              </a:rPr>
              <a:t> Une quantité importante d’eux sont en fin de vie ;</a:t>
            </a:r>
          </a:p>
          <a:p>
            <a:pPr marL="1657350" lvl="3" indent="-285750">
              <a:buFont typeface="Arial" panose="020B0604020202020204" pitchFamily="34" charset="0"/>
              <a:buChar char="•"/>
              <a:defRPr/>
            </a:pPr>
            <a:r>
              <a:rPr lang="fr-CA" sz="1600" u="sng" dirty="0">
                <a:latin typeface="Calibri" panose="020F0502020204030204" pitchFamily="34" charset="0"/>
                <a:cs typeface="Calibri" panose="020F0502020204030204" pitchFamily="34" charset="0"/>
              </a:rPr>
              <a:t>Proposition d’un </a:t>
            </a:r>
            <a:r>
              <a:rPr lang="fr-CA" b="1" u="sng" dirty="0">
                <a:latin typeface="Calibri" panose="020F0502020204030204" pitchFamily="34" charset="0"/>
                <a:cs typeface="Calibri" panose="020F0502020204030204" pitchFamily="34" charset="0"/>
              </a:rPr>
              <a:t>budget annuel </a:t>
            </a:r>
            <a:r>
              <a:rPr lang="fr-CA" sz="1600" u="sng" dirty="0">
                <a:latin typeface="Calibri" panose="020F0502020204030204" pitchFamily="34" charset="0"/>
                <a:cs typeface="Calibri" panose="020F0502020204030204" pitchFamily="34" charset="0"/>
              </a:rPr>
              <a:t>(±2-3 unités) : </a:t>
            </a:r>
            <a:r>
              <a:rPr lang="fr-CA" b="1" u="sng" dirty="0">
                <a:latin typeface="Calibri" panose="020F0502020204030204" pitchFamily="34" charset="0"/>
                <a:cs typeface="Calibri" panose="020F0502020204030204" pitchFamily="34" charset="0"/>
              </a:rPr>
              <a:t>±20k$ </a:t>
            </a:r>
            <a:r>
              <a:rPr lang="fr-CA" sz="1600" u="sng" dirty="0">
                <a:latin typeface="Calibri" panose="020F0502020204030204" pitchFamily="34" charset="0"/>
                <a:cs typeface="Calibri" panose="020F0502020204030204" pitchFamily="34" charset="0"/>
              </a:rPr>
              <a:t>;</a:t>
            </a:r>
          </a:p>
          <a:p>
            <a:pPr lvl="3">
              <a:defRPr/>
            </a:pPr>
            <a:endParaRPr lang="fr-CA" sz="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fr-CA" sz="2000" b="1" dirty="0">
                <a:latin typeface="Calibri" panose="020F0502020204030204" pitchFamily="34" charset="0"/>
                <a:cs typeface="Calibri" panose="020F0502020204030204" pitchFamily="34" charset="0"/>
              </a:rPr>
              <a:t>Déneigement</a:t>
            </a:r>
            <a:r>
              <a:rPr lang="fr-CA" dirty="0">
                <a:latin typeface="Calibri" panose="020F0502020204030204" pitchFamily="34" charset="0"/>
                <a:cs typeface="Calibri" panose="020F0502020204030204" pitchFamily="34" charset="0"/>
              </a:rPr>
              <a:t> remboursé par le canton de Gore </a:t>
            </a:r>
            <a:r>
              <a:rPr lang="fr-CA" b="1" u="sng" dirty="0">
                <a:latin typeface="Calibri" panose="020F0502020204030204" pitchFamily="34" charset="0"/>
                <a:cs typeface="Calibri" panose="020F0502020204030204" pitchFamily="34" charset="0"/>
              </a:rPr>
              <a:t>(±70k$)</a:t>
            </a:r>
            <a:r>
              <a:rPr lang="fr-CA" dirty="0">
                <a:latin typeface="Calibri" panose="020F0502020204030204" pitchFamily="34" charset="0"/>
                <a:cs typeface="Calibri" panose="020F0502020204030204" pitchFamily="34" charset="0"/>
              </a:rPr>
              <a:t> ;</a:t>
            </a:r>
          </a:p>
        </p:txBody>
      </p:sp>
      <p:sp>
        <p:nvSpPr>
          <p:cNvPr id="3" name="ZoneTexte 2">
            <a:extLst>
              <a:ext uri="{FF2B5EF4-FFF2-40B4-BE49-F238E27FC236}">
                <a16:creationId xmlns:a16="http://schemas.microsoft.com/office/drawing/2014/main" id="{BA0B1FD6-E5DF-FA45-C75C-869A3F3FCD68}"/>
              </a:ext>
            </a:extLst>
          </p:cNvPr>
          <p:cNvSpPr txBox="1"/>
          <p:nvPr>
            <p:custDataLst>
              <p:tags r:id="rId3"/>
            </p:custDataLst>
          </p:nvPr>
        </p:nvSpPr>
        <p:spPr>
          <a:xfrm>
            <a:off x="612559" y="5737525"/>
            <a:ext cx="8531441" cy="707886"/>
          </a:xfrm>
          <a:prstGeom prst="rect">
            <a:avLst/>
          </a:prstGeom>
          <a:noFill/>
        </p:spPr>
        <p:txBody>
          <a:bodyPr wrap="square">
            <a:spAutoFit/>
          </a:bodyPr>
          <a:lstStyle/>
          <a:p>
            <a:pPr algn="ctr">
              <a:defRPr/>
            </a:pPr>
            <a:r>
              <a:rPr lang="fr-CA" sz="2000" b="1" dirty="0">
                <a:latin typeface="Calibri" panose="020F0502020204030204" pitchFamily="34" charset="0"/>
                <a:cs typeface="Calibri" panose="020F0502020204030204" pitchFamily="34" charset="0"/>
              </a:rPr>
              <a:t>Valeur annuelle d’entretien estival en fonction du cycle de vie d’une chaussée gravelée : </a:t>
            </a:r>
            <a:r>
              <a:rPr lang="fr-CA" sz="2000" b="1" u="sng" dirty="0">
                <a:latin typeface="Calibri" panose="020F0502020204030204" pitchFamily="34" charset="0"/>
                <a:cs typeface="Calibri" panose="020F0502020204030204" pitchFamily="34" charset="0"/>
              </a:rPr>
              <a:t>± 10$ par mètre linéaire = ± 130 000$/an</a:t>
            </a:r>
          </a:p>
        </p:txBody>
      </p:sp>
    </p:spTree>
    <p:extLst>
      <p:ext uri="{BB962C8B-B14F-4D97-AF65-F5344CB8AC3E}">
        <p14:creationId xmlns:p14="http://schemas.microsoft.com/office/powerpoint/2010/main" val="271358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1"/>
            </p:custDataLst>
          </p:nvPr>
        </p:nvSpPr>
        <p:spPr>
          <a:xfrm>
            <a:off x="630936" y="40104"/>
            <a:ext cx="8513064" cy="646331"/>
          </a:xfrm>
          <a:prstGeom prst="rect">
            <a:avLst/>
          </a:prstGeom>
        </p:spPr>
        <p:txBody>
          <a:bodyPr wrap="square" anchor="t">
            <a:spAutoFit/>
          </a:bodyPr>
          <a:lstStyle/>
          <a:p>
            <a:pPr algn="ctr"/>
            <a:r>
              <a:rPr lang="fr-CA" sz="3600" b="1" dirty="0">
                <a:solidFill>
                  <a:schemeClr val="accent1"/>
                </a:solidFill>
                <a:latin typeface="Calibri"/>
                <a:cs typeface="Calibri"/>
              </a:rPr>
              <a:t>Les chemins du Domaine Lakefield</a:t>
            </a:r>
            <a:endParaRPr lang="fr-CA" sz="3600" b="1" dirty="0">
              <a:solidFill>
                <a:schemeClr val="accent1"/>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E1ADFA31-15FF-342B-9B3A-1065EAB22023}"/>
              </a:ext>
            </a:extLst>
          </p:cNvPr>
          <p:cNvPicPr>
            <a:picLocks noChangeAspect="1"/>
          </p:cNvPicPr>
          <p:nvPr>
            <p:custDataLst>
              <p:tags r:id="rId2"/>
            </p:custDataLst>
          </p:nvPr>
        </p:nvPicPr>
        <p:blipFill>
          <a:blip r:embed="rId10" cstate="email">
            <a:extLst>
              <a:ext uri="{28A0092B-C50C-407E-A947-70E740481C1C}">
                <a14:useLocalDpi xmlns:a14="http://schemas.microsoft.com/office/drawing/2010/main"/>
              </a:ext>
            </a:extLst>
          </a:blip>
          <a:stretch>
            <a:fillRect/>
          </a:stretch>
        </p:blipFill>
        <p:spPr>
          <a:xfrm>
            <a:off x="742254" y="4609209"/>
            <a:ext cx="2079501" cy="2107842"/>
          </a:xfrm>
          <a:prstGeom prst="rect">
            <a:avLst/>
          </a:prstGeom>
        </p:spPr>
      </p:pic>
      <p:pic>
        <p:nvPicPr>
          <p:cNvPr id="8" name="Image 7">
            <a:extLst>
              <a:ext uri="{FF2B5EF4-FFF2-40B4-BE49-F238E27FC236}">
                <a16:creationId xmlns:a16="http://schemas.microsoft.com/office/drawing/2014/main" id="{01AE517F-73F0-EFB1-93A9-4B229B756855}"/>
              </a:ext>
            </a:extLst>
          </p:cNvPr>
          <p:cNvPicPr>
            <a:picLocks noChangeAspect="1"/>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2888838" y="4674348"/>
            <a:ext cx="3093745" cy="2042703"/>
          </a:xfrm>
          <a:prstGeom prst="rect">
            <a:avLst/>
          </a:prstGeom>
        </p:spPr>
      </p:pic>
      <p:pic>
        <p:nvPicPr>
          <p:cNvPr id="11" name="Image 10">
            <a:extLst>
              <a:ext uri="{FF2B5EF4-FFF2-40B4-BE49-F238E27FC236}">
                <a16:creationId xmlns:a16="http://schemas.microsoft.com/office/drawing/2014/main" id="{F1C2305D-F37D-E6A0-CFB0-7FB90AC3EA13}"/>
              </a:ext>
            </a:extLst>
          </p:cNvPr>
          <p:cNvPicPr>
            <a:picLocks noChangeAspect="1"/>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6049666" y="4315348"/>
            <a:ext cx="2867570" cy="2401703"/>
          </a:xfrm>
          <a:prstGeom prst="rect">
            <a:avLst/>
          </a:prstGeom>
        </p:spPr>
      </p:pic>
      <p:pic>
        <p:nvPicPr>
          <p:cNvPr id="13" name="Image 12">
            <a:extLst>
              <a:ext uri="{FF2B5EF4-FFF2-40B4-BE49-F238E27FC236}">
                <a16:creationId xmlns:a16="http://schemas.microsoft.com/office/drawing/2014/main" id="{A499FEE8-B4E0-D48A-07BC-8E048D4A3BC9}"/>
              </a:ext>
            </a:extLst>
          </p:cNvPr>
          <p:cNvPicPr>
            <a:picLocks noChangeAspect="1"/>
          </p:cNvPicPr>
          <p:nvPr>
            <p:custDataLst>
              <p:tags r:id="rId5"/>
            </p:custDataLst>
          </p:nvPr>
        </p:nvPicPr>
        <p:blipFill>
          <a:blip r:embed="rId13" cstate="email">
            <a:extLst>
              <a:ext uri="{28A0092B-C50C-407E-A947-70E740481C1C}">
                <a14:useLocalDpi xmlns:a14="http://schemas.microsoft.com/office/drawing/2010/main"/>
              </a:ext>
            </a:extLst>
          </a:blip>
          <a:stretch>
            <a:fillRect/>
          </a:stretch>
        </p:blipFill>
        <p:spPr>
          <a:xfrm>
            <a:off x="6049666" y="1588803"/>
            <a:ext cx="2867570" cy="2666622"/>
          </a:xfrm>
          <a:prstGeom prst="rect">
            <a:avLst/>
          </a:prstGeom>
        </p:spPr>
      </p:pic>
      <p:sp>
        <p:nvSpPr>
          <p:cNvPr id="19" name="ZoneTexte 18">
            <a:extLst>
              <a:ext uri="{FF2B5EF4-FFF2-40B4-BE49-F238E27FC236}">
                <a16:creationId xmlns:a16="http://schemas.microsoft.com/office/drawing/2014/main" id="{CD33A15E-A7B7-DD4E-0064-644E5331060D}"/>
              </a:ext>
            </a:extLst>
          </p:cNvPr>
          <p:cNvSpPr txBox="1"/>
          <p:nvPr>
            <p:custDataLst>
              <p:tags r:id="rId6"/>
            </p:custDataLst>
          </p:nvPr>
        </p:nvSpPr>
        <p:spPr>
          <a:xfrm>
            <a:off x="1176391" y="651399"/>
            <a:ext cx="4572000" cy="2677656"/>
          </a:xfrm>
          <a:prstGeom prst="rect">
            <a:avLst/>
          </a:prstGeom>
          <a:noFill/>
        </p:spPr>
        <p:txBody>
          <a:bodyPr wrap="square">
            <a:spAutoFit/>
          </a:bodyPr>
          <a:lstStyle/>
          <a:p>
            <a:pPr>
              <a:buNone/>
              <a:defRPr/>
            </a:pPr>
            <a:r>
              <a:rPr lang="fr-CA" sz="2400" dirty="0">
                <a:latin typeface="Calibri" panose="020F0502020204030204" pitchFamily="34" charset="0"/>
                <a:cs typeface="Calibri" panose="020F0502020204030204" pitchFamily="34" charset="0"/>
              </a:rPr>
              <a:t>Points pour discussion :</a:t>
            </a:r>
          </a:p>
          <a:p>
            <a:pPr marL="285750" indent="-285750">
              <a:buFont typeface="Arial" panose="020B0604020202020204" pitchFamily="34" charset="0"/>
              <a:buChar char="•"/>
              <a:defRPr/>
            </a:pPr>
            <a:r>
              <a:rPr lang="fr-CA" sz="2400" dirty="0">
                <a:latin typeface="Calibri" panose="020F0502020204030204" pitchFamily="34" charset="0"/>
                <a:cs typeface="Calibri" panose="020F0502020204030204" pitchFamily="34" charset="0"/>
              </a:rPr>
              <a:t>Les abrasifs d’hiver</a:t>
            </a:r>
          </a:p>
          <a:p>
            <a:pPr marL="285750" indent="-285750">
              <a:buFont typeface="Arial" panose="020B0604020202020204" pitchFamily="34" charset="0"/>
              <a:buChar char="•"/>
              <a:defRPr/>
            </a:pPr>
            <a:r>
              <a:rPr lang="fr-CA" sz="2400" dirty="0">
                <a:latin typeface="Calibri" panose="020F0502020204030204" pitchFamily="34" charset="0"/>
                <a:cs typeface="Calibri" panose="020F0502020204030204" pitchFamily="34" charset="0"/>
              </a:rPr>
              <a:t>Le déneigement</a:t>
            </a:r>
          </a:p>
          <a:p>
            <a:pPr marL="285750" indent="-285750">
              <a:buFont typeface="Arial" panose="020B0604020202020204" pitchFamily="34" charset="0"/>
              <a:buChar char="•"/>
              <a:defRPr/>
            </a:pPr>
            <a:r>
              <a:rPr lang="fr-CA" sz="2400" dirty="0">
                <a:latin typeface="Calibri" panose="020F0502020204030204" pitchFamily="34" charset="0"/>
                <a:cs typeface="Calibri" panose="020F0502020204030204" pitchFamily="34" charset="0"/>
              </a:rPr>
              <a:t>Gel / dégel et les nids-de-poule</a:t>
            </a:r>
          </a:p>
          <a:p>
            <a:pPr marL="285750" indent="-285750">
              <a:buFont typeface="Arial" panose="020B0604020202020204" pitchFamily="34" charset="0"/>
              <a:buChar char="•"/>
              <a:defRPr/>
            </a:pPr>
            <a:r>
              <a:rPr lang="fr-CA" sz="2400" dirty="0">
                <a:latin typeface="Calibri" panose="020F0502020204030204" pitchFamily="34" charset="0"/>
                <a:cs typeface="Calibri" panose="020F0502020204030204" pitchFamily="34" charset="0"/>
              </a:rPr>
              <a:t>Nivellement</a:t>
            </a:r>
          </a:p>
          <a:p>
            <a:pPr marL="285750" indent="-285750">
              <a:buFont typeface="Arial" panose="020B0604020202020204" pitchFamily="34" charset="0"/>
              <a:buChar char="•"/>
              <a:defRPr/>
            </a:pPr>
            <a:r>
              <a:rPr lang="fr-CA" sz="2400" dirty="0">
                <a:latin typeface="Calibri" panose="020F0502020204030204" pitchFamily="34" charset="0"/>
                <a:cs typeface="Calibri" panose="020F0502020204030204" pitchFamily="34" charset="0"/>
              </a:rPr>
              <a:t>Les fossés et les ponceaux</a:t>
            </a:r>
          </a:p>
          <a:p>
            <a:pPr marL="285750" indent="-285750">
              <a:buFont typeface="Arial" panose="020B0604020202020204" pitchFamily="34" charset="0"/>
              <a:buChar char="•"/>
              <a:defRPr/>
            </a:pPr>
            <a:r>
              <a:rPr lang="fr-CA" sz="2400" dirty="0">
                <a:latin typeface="Calibri" panose="020F0502020204030204" pitchFamily="34" charset="0"/>
                <a:cs typeface="Calibri" panose="020F0502020204030204" pitchFamily="34" charset="0"/>
              </a:rPr>
              <a:t>Les côtes</a:t>
            </a:r>
          </a:p>
        </p:txBody>
      </p:sp>
      <p:pic>
        <p:nvPicPr>
          <p:cNvPr id="20" name="Image 19">
            <a:extLst>
              <a:ext uri="{FF2B5EF4-FFF2-40B4-BE49-F238E27FC236}">
                <a16:creationId xmlns:a16="http://schemas.microsoft.com/office/drawing/2014/main" id="{85246E4A-E053-CE7D-43C4-B3A75BEB4C57}"/>
              </a:ext>
            </a:extLst>
          </p:cNvPr>
          <p:cNvPicPr>
            <a:picLocks noChangeAspect="1"/>
          </p:cNvPicPr>
          <p:nvPr>
            <p:custDataLst>
              <p:tags r:id="rId7"/>
            </p:custDataLst>
          </p:nvPr>
        </p:nvPicPr>
        <p:blipFill>
          <a:blip r:embed="rId14" cstate="email">
            <a:extLst>
              <a:ext uri="{28A0092B-C50C-407E-A947-70E740481C1C}">
                <a14:useLocalDpi xmlns:a14="http://schemas.microsoft.com/office/drawing/2010/main"/>
              </a:ext>
            </a:extLst>
          </a:blip>
          <a:stretch>
            <a:fillRect/>
          </a:stretch>
        </p:blipFill>
        <p:spPr>
          <a:xfrm>
            <a:off x="3462391" y="2863416"/>
            <a:ext cx="2520192" cy="1735461"/>
          </a:xfrm>
          <a:prstGeom prst="rect">
            <a:avLst/>
          </a:prstGeom>
        </p:spPr>
      </p:pic>
    </p:spTree>
    <p:extLst>
      <p:ext uri="{BB962C8B-B14F-4D97-AF65-F5344CB8AC3E}">
        <p14:creationId xmlns:p14="http://schemas.microsoft.com/office/powerpoint/2010/main" val="76333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0BB962-5110-3B46-BF7F-B0BE18D19A6F}"/>
              </a:ext>
            </a:extLst>
          </p:cNvPr>
          <p:cNvSpPr>
            <a:spLocks noGrp="1"/>
          </p:cNvSpPr>
          <p:nvPr>
            <p:ph type="title"/>
          </p:nvPr>
        </p:nvSpPr>
        <p:spPr>
          <a:xfrm>
            <a:off x="514350" y="1578770"/>
            <a:ext cx="7886700" cy="2852737"/>
          </a:xfrm>
        </p:spPr>
        <p:txBody>
          <a:bodyPr/>
          <a:lstStyle/>
          <a:p>
            <a:r>
              <a:rPr lang="fr-FR" dirty="0"/>
              <a:t>Espaces verts</a:t>
            </a:r>
          </a:p>
        </p:txBody>
      </p:sp>
      <p:sp>
        <p:nvSpPr>
          <p:cNvPr id="5" name="Espace réservé du texte 4">
            <a:extLst>
              <a:ext uri="{FF2B5EF4-FFF2-40B4-BE49-F238E27FC236}">
                <a16:creationId xmlns:a16="http://schemas.microsoft.com/office/drawing/2014/main" id="{B6E07ADF-CCD1-4845-AD7B-3B665D59149B}"/>
              </a:ext>
            </a:extLst>
          </p:cNvPr>
          <p:cNvSpPr>
            <a:spLocks noGrp="1"/>
          </p:cNvSpPr>
          <p:nvPr>
            <p:ph type="body" idx="1"/>
          </p:nvPr>
        </p:nvSpPr>
        <p:spPr/>
        <p:txBody>
          <a:bodyPr>
            <a:normAutofit/>
          </a:bodyPr>
          <a:lstStyle/>
          <a:p>
            <a:r>
              <a:rPr lang="fr-FR" sz="2800" dirty="0"/>
              <a:t>Dimitri </a:t>
            </a:r>
            <a:r>
              <a:rPr lang="fr-FR" sz="2800" dirty="0" err="1"/>
              <a:t>Bossut</a:t>
            </a:r>
            <a:endParaRPr lang="fr-FR" sz="2800" dirty="0"/>
          </a:p>
        </p:txBody>
      </p:sp>
      <p:pic>
        <p:nvPicPr>
          <p:cNvPr id="2" name="Content Placeholder 5" descr="A picture containing tree, grass, outdoor, river&#10;&#10;Description automatically generated">
            <a:extLst>
              <a:ext uri="{FF2B5EF4-FFF2-40B4-BE49-F238E27FC236}">
                <a16:creationId xmlns:a16="http://schemas.microsoft.com/office/drawing/2014/main" id="{8F78D783-651A-FA18-903C-7A86F4FA23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42856" y="0"/>
            <a:ext cx="4901144" cy="3675858"/>
          </a:xfrm>
          <a:prstGeom prst="rect">
            <a:avLst/>
          </a:prstGeom>
        </p:spPr>
      </p:pic>
    </p:spTree>
    <p:extLst>
      <p:ext uri="{BB962C8B-B14F-4D97-AF65-F5344CB8AC3E}">
        <p14:creationId xmlns:p14="http://schemas.microsoft.com/office/powerpoint/2010/main" val="1103849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FB4E251-DE85-1FD4-7087-C1B2E7332065}"/>
              </a:ext>
            </a:extLst>
          </p:cNvPr>
          <p:cNvPicPr>
            <a:picLocks noGrp="1" noChangeAspect="1"/>
          </p:cNvPicPr>
          <p:nvPr>
            <p:ph idx="1"/>
          </p:nvPr>
        </p:nvPicPr>
        <p:blipFill>
          <a:blip r:embed="rId2"/>
          <a:stretch>
            <a:fillRect/>
          </a:stretch>
        </p:blipFill>
        <p:spPr>
          <a:xfrm>
            <a:off x="3181350" y="2788761"/>
            <a:ext cx="5962650" cy="4010025"/>
          </a:xfrm>
          <a:prstGeom prst="rect">
            <a:avLst/>
          </a:prstGeom>
        </p:spPr>
      </p:pic>
      <p:sp>
        <p:nvSpPr>
          <p:cNvPr id="6" name="Rectangle 5">
            <a:extLst>
              <a:ext uri="{FF2B5EF4-FFF2-40B4-BE49-F238E27FC236}">
                <a16:creationId xmlns:a16="http://schemas.microsoft.com/office/drawing/2014/main" id="{61356F8D-B8F7-1D27-EBE3-3E4AE77D3012}"/>
              </a:ext>
            </a:extLst>
          </p:cNvPr>
          <p:cNvSpPr/>
          <p:nvPr/>
        </p:nvSpPr>
        <p:spPr>
          <a:xfrm>
            <a:off x="709210" y="882451"/>
            <a:ext cx="3941720" cy="2739211"/>
          </a:xfrm>
          <a:prstGeom prst="rect">
            <a:avLst/>
          </a:prstGeom>
          <a:noFill/>
        </p:spPr>
        <p:txBody>
          <a:bodyPr wrap="none" lIns="91440" tIns="45720" rIns="91440" bIns="45720">
            <a:spAutoFit/>
          </a:bodyPr>
          <a:lstStyle/>
          <a:p>
            <a:r>
              <a:rPr lang="fr-CA" sz="5400" b="0" cap="none" spc="0" dirty="0">
                <a:ln w="0"/>
                <a:solidFill>
                  <a:schemeClr val="tx1"/>
                </a:solidFill>
                <a:effectLst>
                  <a:outerShdw blurRad="38100" dist="19050" dir="2700000" algn="tl" rotWithShape="0">
                    <a:schemeClr val="dk1">
                      <a:alpha val="40000"/>
                    </a:schemeClr>
                  </a:outerShdw>
                </a:effectLst>
              </a:rPr>
              <a:t>Informations</a:t>
            </a:r>
          </a:p>
          <a:p>
            <a:r>
              <a:rPr lang="fr-CA" sz="5400" dirty="0">
                <a:ln w="0"/>
                <a:effectLst>
                  <a:outerShdw blurRad="38100" dist="19050" dir="2700000" algn="tl" rotWithShape="0">
                    <a:schemeClr val="dk1">
                      <a:alpha val="40000"/>
                    </a:schemeClr>
                  </a:outerShdw>
                </a:effectLst>
              </a:rPr>
              <a:t>Financières</a:t>
            </a:r>
          </a:p>
          <a:p>
            <a:r>
              <a:rPr lang="fr-CA" sz="2400" dirty="0">
                <a:ln w="0"/>
                <a:solidFill>
                  <a:srgbClr val="294E97"/>
                </a:solidFill>
                <a:effectLst>
                  <a:outerShdw blurRad="38100" dist="19050" dir="2700000" algn="tl" rotWithShape="0">
                    <a:schemeClr val="dk1">
                      <a:alpha val="40000"/>
                    </a:schemeClr>
                  </a:outerShdw>
                </a:effectLst>
              </a:rPr>
              <a:t>Financial Information</a:t>
            </a:r>
          </a:p>
          <a:p>
            <a:endParaRPr lang="fr-CA" sz="1200" dirty="0">
              <a:ln w="0"/>
              <a:effectLst>
                <a:outerShdw blurRad="38100" dist="19050" dir="2700000" algn="tl" rotWithShape="0">
                  <a:schemeClr val="dk1">
                    <a:alpha val="40000"/>
                  </a:schemeClr>
                </a:outerShdw>
              </a:effectLst>
            </a:endParaRPr>
          </a:p>
          <a:p>
            <a:r>
              <a:rPr lang="fr-CA" sz="2400" dirty="0">
                <a:ln w="0"/>
                <a:effectLst>
                  <a:outerShdw blurRad="38100" dist="19050" dir="2700000" algn="tl" rotWithShape="0">
                    <a:schemeClr val="dk1">
                      <a:alpha val="40000"/>
                    </a:schemeClr>
                  </a:outerShdw>
                </a:effectLst>
              </a:rPr>
              <a:t>Catherine-Julie Vézina</a:t>
            </a:r>
            <a:endParaRPr lang="fr-CA"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53505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7CB4E8-186E-235B-EFF4-FBE50DD1984E}"/>
              </a:ext>
            </a:extLst>
          </p:cNvPr>
          <p:cNvSpPr txBox="1"/>
          <p:nvPr/>
        </p:nvSpPr>
        <p:spPr>
          <a:xfrm>
            <a:off x="483798" y="1463040"/>
            <a:ext cx="2847230" cy="2690949"/>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400" kern="1200" dirty="0">
                <a:ln w="0"/>
                <a:solidFill>
                  <a:schemeClr val="tx1"/>
                </a:solidFill>
                <a:effectLst>
                  <a:outerShdw blurRad="38100" dist="19050" dir="2700000" algn="tl" rotWithShape="0">
                    <a:schemeClr val="dk1">
                      <a:alpha val="40000"/>
                    </a:schemeClr>
                  </a:outerShdw>
                </a:effectLst>
                <a:latin typeface="+mj-lt"/>
                <a:ea typeface="+mj-ea"/>
                <a:cs typeface="+mj-cs"/>
              </a:rPr>
              <a:t>Points de discussion</a:t>
            </a:r>
          </a:p>
          <a:p>
            <a:pPr defTabSz="914400">
              <a:lnSpc>
                <a:spcPct val="90000"/>
              </a:lnSpc>
              <a:spcBef>
                <a:spcPct val="0"/>
              </a:spcBef>
              <a:spcAft>
                <a:spcPts val="600"/>
              </a:spcAft>
            </a:pPr>
            <a:r>
              <a:rPr lang="en-US" dirty="0">
                <a:ln w="0"/>
                <a:solidFill>
                  <a:srgbClr val="294E97"/>
                </a:solidFill>
                <a:effectLst>
                  <a:outerShdw blurRad="38100" dist="19050" dir="2700000" algn="tl" rotWithShape="0">
                    <a:schemeClr val="dk1">
                      <a:alpha val="40000"/>
                    </a:schemeClr>
                  </a:outerShdw>
                </a:effectLst>
                <a:latin typeface="+mj-lt"/>
                <a:ea typeface="+mj-ea"/>
                <a:cs typeface="+mj-cs"/>
              </a:rPr>
              <a:t>Discussion points</a:t>
            </a:r>
            <a:endParaRPr lang="en-US" kern="1200" dirty="0">
              <a:ln w="0"/>
              <a:solidFill>
                <a:srgbClr val="294E97"/>
              </a:solidFill>
              <a:effectLst>
                <a:outerShdw blurRad="38100" dist="19050" dir="2700000" algn="tl" rotWithShape="0">
                  <a:schemeClr val="dk1">
                    <a:alpha val="40000"/>
                  </a:schemeClr>
                </a:outerShdw>
              </a:effectLst>
              <a:latin typeface="+mj-lt"/>
              <a:ea typeface="+mj-ea"/>
              <a:cs typeface="+mj-cs"/>
            </a:endParaRPr>
          </a:p>
        </p:txBody>
      </p:sp>
      <p:sp>
        <p:nvSpPr>
          <p:cNvPr id="4" name="Rectangle 3">
            <a:extLst>
              <a:ext uri="{FF2B5EF4-FFF2-40B4-BE49-F238E27FC236}">
                <a16:creationId xmlns:a16="http://schemas.microsoft.com/office/drawing/2014/main" id="{E041929C-D3E1-03AF-4CB1-8A2F8BC51315}"/>
              </a:ext>
            </a:extLst>
          </p:cNvPr>
          <p:cNvSpPr/>
          <p:nvPr/>
        </p:nvSpPr>
        <p:spPr>
          <a:xfrm>
            <a:off x="716973" y="968432"/>
            <a:ext cx="4197927" cy="492113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5100" b="0" kern="1200" cap="none" spc="0" dirty="0">
              <a:ln w="0"/>
              <a:solidFill>
                <a:schemeClr val="tx1"/>
              </a:solidFill>
              <a:effectLst>
                <a:outerShdw blurRad="38100" dist="19050" dir="2700000" algn="tl" rotWithShape="0">
                  <a:schemeClr val="dk1">
                    <a:alpha val="40000"/>
                  </a:schemeClr>
                </a:outerShdw>
              </a:effectLst>
              <a:latin typeface="+mj-lt"/>
              <a:ea typeface="+mj-ea"/>
              <a:cs typeface="+mj-cs"/>
            </a:endParaRPr>
          </a:p>
        </p:txBody>
      </p:sp>
      <p:sp>
        <p:nvSpPr>
          <p:cNvPr id="2" name="TextBox 1"/>
          <p:cNvSpPr txBox="1"/>
          <p:nvPr/>
        </p:nvSpPr>
        <p:spPr>
          <a:xfrm>
            <a:off x="4048001" y="754798"/>
            <a:ext cx="4280452" cy="5499967"/>
          </a:xfrm>
          <a:prstGeom prst="rect">
            <a:avLst/>
          </a:prstGeom>
          <a:noFill/>
        </p:spPr>
        <p:txBody>
          <a:bodyPr wrap="square" rtlCol="0">
            <a:spAutoFit/>
          </a:bodyPr>
          <a:lstStyle/>
          <a:p>
            <a:pPr defTabSz="914400">
              <a:lnSpc>
                <a:spcPct val="90000"/>
              </a:lnSpc>
              <a:spcAft>
                <a:spcPts val="600"/>
              </a:spcAft>
            </a:pPr>
            <a:r>
              <a:rPr lang="fr-CA" b="1" dirty="0"/>
              <a:t>Transition</a:t>
            </a:r>
            <a:r>
              <a:rPr lang="fr-CA" dirty="0"/>
              <a:t> octobre 2022 /</a:t>
            </a:r>
            <a:r>
              <a:rPr lang="fr-CA" dirty="0">
                <a:solidFill>
                  <a:srgbClr val="294E97"/>
                </a:solidFill>
              </a:rPr>
              <a:t> </a:t>
            </a:r>
            <a:r>
              <a:rPr lang="fr-CA" b="1" dirty="0">
                <a:solidFill>
                  <a:srgbClr val="294E97"/>
                </a:solidFill>
              </a:rPr>
              <a:t>Transition</a:t>
            </a:r>
          </a:p>
          <a:p>
            <a:pPr defTabSz="914400">
              <a:lnSpc>
                <a:spcPct val="90000"/>
              </a:lnSpc>
              <a:spcAft>
                <a:spcPts val="600"/>
              </a:spcAft>
            </a:pPr>
            <a:r>
              <a:rPr lang="fr-CA" sz="1200" dirty="0"/>
              <a:t>_____________________________</a:t>
            </a:r>
          </a:p>
          <a:p>
            <a:pPr indent="-228600" defTabSz="914400">
              <a:lnSpc>
                <a:spcPct val="90000"/>
              </a:lnSpc>
              <a:spcAft>
                <a:spcPts val="600"/>
              </a:spcAft>
              <a:buFont typeface="Arial" panose="020B0604020202020204" pitchFamily="34" charset="0"/>
              <a:buChar char="•"/>
            </a:pPr>
            <a:endParaRPr lang="fr-CA" sz="1200" dirty="0"/>
          </a:p>
          <a:p>
            <a:pPr defTabSz="914400">
              <a:lnSpc>
                <a:spcPct val="90000"/>
              </a:lnSpc>
              <a:spcAft>
                <a:spcPts val="600"/>
              </a:spcAft>
            </a:pPr>
            <a:r>
              <a:rPr lang="fr-CA" b="1" dirty="0"/>
              <a:t>Continuité</a:t>
            </a:r>
            <a:r>
              <a:rPr lang="fr-CA" dirty="0"/>
              <a:t> de la tenue de livres / </a:t>
            </a:r>
            <a:r>
              <a:rPr lang="fr-CA" b="1" dirty="0" err="1">
                <a:solidFill>
                  <a:srgbClr val="294E97"/>
                </a:solidFill>
              </a:rPr>
              <a:t>Continuity</a:t>
            </a:r>
            <a:endParaRPr lang="fr-CA" b="1" dirty="0">
              <a:solidFill>
                <a:srgbClr val="294E97"/>
              </a:solidFill>
            </a:endParaRPr>
          </a:p>
          <a:p>
            <a:pPr defTabSz="914400">
              <a:lnSpc>
                <a:spcPct val="90000"/>
              </a:lnSpc>
              <a:spcAft>
                <a:spcPts val="600"/>
              </a:spcAft>
            </a:pPr>
            <a:r>
              <a:rPr lang="fr-CA" sz="1200" dirty="0"/>
              <a:t>_____________________________</a:t>
            </a:r>
          </a:p>
          <a:p>
            <a:pPr indent="-228600" defTabSz="914400">
              <a:lnSpc>
                <a:spcPct val="90000"/>
              </a:lnSpc>
              <a:spcAft>
                <a:spcPts val="600"/>
              </a:spcAft>
              <a:buFont typeface="Arial" panose="020B0604020202020204" pitchFamily="34" charset="0"/>
              <a:buChar char="•"/>
            </a:pPr>
            <a:endParaRPr lang="fr-CA" sz="1200" dirty="0"/>
          </a:p>
          <a:p>
            <a:pPr defTabSz="914400">
              <a:lnSpc>
                <a:spcPct val="90000"/>
              </a:lnSpc>
              <a:spcAft>
                <a:spcPts val="600"/>
              </a:spcAft>
            </a:pPr>
            <a:r>
              <a:rPr lang="fr-CA" b="1" dirty="0"/>
              <a:t>Particularités</a:t>
            </a:r>
            <a:r>
              <a:rPr lang="fr-CA" dirty="0"/>
              <a:t> de l’exercice 2022-2023 / </a:t>
            </a:r>
            <a:r>
              <a:rPr lang="fr-CA" b="1" dirty="0" err="1">
                <a:solidFill>
                  <a:srgbClr val="294E97"/>
                </a:solidFill>
              </a:rPr>
              <a:t>Highlights</a:t>
            </a:r>
            <a:endParaRPr lang="fr-CA" b="1" dirty="0">
              <a:solidFill>
                <a:srgbClr val="294E97"/>
              </a:solidFill>
            </a:endParaRPr>
          </a:p>
          <a:p>
            <a:pPr defTabSz="914400">
              <a:lnSpc>
                <a:spcPct val="90000"/>
              </a:lnSpc>
              <a:spcAft>
                <a:spcPts val="600"/>
              </a:spcAft>
            </a:pPr>
            <a:r>
              <a:rPr lang="fr-CA" sz="1200" dirty="0"/>
              <a:t>_____________________________</a:t>
            </a:r>
          </a:p>
          <a:p>
            <a:pPr indent="-228600" defTabSz="914400">
              <a:lnSpc>
                <a:spcPct val="90000"/>
              </a:lnSpc>
              <a:spcAft>
                <a:spcPts val="600"/>
              </a:spcAft>
              <a:buFont typeface="Arial" panose="020B0604020202020204" pitchFamily="34" charset="0"/>
              <a:buChar char="•"/>
            </a:pPr>
            <a:endParaRPr lang="fr-CA" sz="1200" dirty="0"/>
          </a:p>
          <a:p>
            <a:pPr defTabSz="914400">
              <a:lnSpc>
                <a:spcPct val="90000"/>
              </a:lnSpc>
              <a:spcAft>
                <a:spcPts val="600"/>
              </a:spcAft>
            </a:pPr>
            <a:r>
              <a:rPr lang="fr-CA" sz="2000" b="1" dirty="0"/>
              <a:t>États financiers maison 2022-2023</a:t>
            </a:r>
          </a:p>
          <a:p>
            <a:pPr defTabSz="914400">
              <a:lnSpc>
                <a:spcPct val="90000"/>
              </a:lnSpc>
              <a:spcAft>
                <a:spcPts val="600"/>
              </a:spcAft>
            </a:pPr>
            <a:r>
              <a:rPr lang="fr-CA" b="1" dirty="0">
                <a:solidFill>
                  <a:srgbClr val="294E97"/>
                </a:solidFill>
              </a:rPr>
              <a:t>Financial </a:t>
            </a:r>
            <a:r>
              <a:rPr lang="fr-CA" b="1" dirty="0" err="1">
                <a:solidFill>
                  <a:srgbClr val="294E97"/>
                </a:solidFill>
              </a:rPr>
              <a:t>Statements</a:t>
            </a:r>
            <a:r>
              <a:rPr lang="fr-CA" b="1" dirty="0">
                <a:solidFill>
                  <a:srgbClr val="294E97"/>
                </a:solidFill>
              </a:rPr>
              <a:t> 2022-2023</a:t>
            </a:r>
          </a:p>
          <a:p>
            <a:pPr defTabSz="914400">
              <a:lnSpc>
                <a:spcPct val="90000"/>
              </a:lnSpc>
              <a:spcAft>
                <a:spcPts val="600"/>
              </a:spcAft>
            </a:pPr>
            <a:r>
              <a:rPr lang="fr-CA" sz="1200" dirty="0"/>
              <a:t>_____________________________</a:t>
            </a:r>
          </a:p>
          <a:p>
            <a:pPr indent="-228600" defTabSz="914400">
              <a:lnSpc>
                <a:spcPct val="90000"/>
              </a:lnSpc>
              <a:spcAft>
                <a:spcPts val="600"/>
              </a:spcAft>
              <a:buFont typeface="Arial" panose="020B0604020202020204" pitchFamily="34" charset="0"/>
              <a:buChar char="•"/>
            </a:pPr>
            <a:endParaRPr lang="fr-CA" sz="1200" dirty="0"/>
          </a:p>
          <a:p>
            <a:pPr defTabSz="914400">
              <a:lnSpc>
                <a:spcPct val="90000"/>
              </a:lnSpc>
              <a:spcAft>
                <a:spcPts val="600"/>
              </a:spcAft>
            </a:pPr>
            <a:r>
              <a:rPr lang="fr-CA" b="1" dirty="0"/>
              <a:t>Budget</a:t>
            </a:r>
            <a:r>
              <a:rPr lang="fr-CA" dirty="0"/>
              <a:t> pour l’exercice 2023-2024 / </a:t>
            </a:r>
            <a:r>
              <a:rPr lang="fr-CA" b="1" dirty="0">
                <a:solidFill>
                  <a:srgbClr val="294E97"/>
                </a:solidFill>
              </a:rPr>
              <a:t>Budget</a:t>
            </a:r>
          </a:p>
          <a:p>
            <a:pPr defTabSz="914400">
              <a:lnSpc>
                <a:spcPct val="90000"/>
              </a:lnSpc>
              <a:spcAft>
                <a:spcPts val="600"/>
              </a:spcAft>
            </a:pPr>
            <a:r>
              <a:rPr lang="fr-CA" sz="1200" dirty="0"/>
              <a:t>_____________________________</a:t>
            </a:r>
          </a:p>
          <a:p>
            <a:pPr indent="-228600" defTabSz="914400">
              <a:lnSpc>
                <a:spcPct val="90000"/>
              </a:lnSpc>
              <a:spcAft>
                <a:spcPts val="600"/>
              </a:spcAft>
              <a:buFont typeface="Arial" panose="020B0604020202020204" pitchFamily="34" charset="0"/>
              <a:buChar char="•"/>
            </a:pPr>
            <a:endParaRPr lang="fr-CA" sz="1200" dirty="0"/>
          </a:p>
          <a:p>
            <a:pPr defTabSz="914400">
              <a:lnSpc>
                <a:spcPct val="90000"/>
              </a:lnSpc>
              <a:spcAft>
                <a:spcPts val="600"/>
              </a:spcAft>
            </a:pPr>
            <a:r>
              <a:rPr lang="fr-CA" b="1" dirty="0"/>
              <a:t>Nouveauté</a:t>
            </a:r>
            <a:r>
              <a:rPr lang="fr-CA" dirty="0"/>
              <a:t>: fonds de prévoyance / </a:t>
            </a:r>
            <a:r>
              <a:rPr lang="fr-CA" dirty="0" err="1">
                <a:solidFill>
                  <a:srgbClr val="294E97"/>
                </a:solidFill>
              </a:rPr>
              <a:t>Contingency</a:t>
            </a:r>
            <a:r>
              <a:rPr lang="fr-CA" dirty="0">
                <a:solidFill>
                  <a:srgbClr val="294E97"/>
                </a:solidFill>
              </a:rPr>
              <a:t> </a:t>
            </a:r>
            <a:r>
              <a:rPr lang="fr-CA" b="1" dirty="0" err="1">
                <a:solidFill>
                  <a:srgbClr val="294E97"/>
                </a:solidFill>
              </a:rPr>
              <a:t>Fund</a:t>
            </a:r>
            <a:endParaRPr lang="fr-CA" b="1" dirty="0">
              <a:solidFill>
                <a:srgbClr val="294E97"/>
              </a:solidFill>
            </a:endParaRPr>
          </a:p>
          <a:p>
            <a:pPr defTabSz="914400">
              <a:lnSpc>
                <a:spcPct val="90000"/>
              </a:lnSpc>
              <a:spcAft>
                <a:spcPts val="600"/>
              </a:spcAft>
            </a:pPr>
            <a:r>
              <a:rPr lang="fr-CA" sz="1200" dirty="0"/>
              <a:t>_____________________________</a:t>
            </a:r>
          </a:p>
        </p:txBody>
      </p:sp>
    </p:spTree>
    <p:extLst>
      <p:ext uri="{BB962C8B-B14F-4D97-AF65-F5344CB8AC3E}">
        <p14:creationId xmlns:p14="http://schemas.microsoft.com/office/powerpoint/2010/main" val="3769728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D8476DE-8B68-DC1B-13FD-C7FD1457C1DB}"/>
              </a:ext>
            </a:extLst>
          </p:cNvPr>
          <p:cNvSpPr/>
          <p:nvPr/>
        </p:nvSpPr>
        <p:spPr>
          <a:xfrm>
            <a:off x="518160" y="686786"/>
            <a:ext cx="8107680" cy="1660874"/>
          </a:xfrm>
          <a:prstGeom prst="roundRect">
            <a:avLst/>
          </a:prstGeom>
          <a:noFill/>
          <a:ln>
            <a:solidFill>
              <a:srgbClr val="294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37A775A8-C9F5-CBF4-7B33-9B8CC60184B6}"/>
              </a:ext>
            </a:extLst>
          </p:cNvPr>
          <p:cNvSpPr txBox="1">
            <a:spLocks/>
          </p:cNvSpPr>
          <p:nvPr/>
        </p:nvSpPr>
        <p:spPr>
          <a:xfrm>
            <a:off x="1026795" y="432015"/>
            <a:ext cx="3332365" cy="509542"/>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dirty="0">
                <a:solidFill>
                  <a:srgbClr val="294E97"/>
                </a:solidFill>
              </a:rPr>
              <a:t>Transition en poste</a:t>
            </a:r>
            <a:endParaRPr lang="en-US" sz="2800" dirty="0">
              <a:solidFill>
                <a:srgbClr val="294E97"/>
              </a:solidFill>
            </a:endParaRPr>
          </a:p>
        </p:txBody>
      </p:sp>
      <p:pic>
        <p:nvPicPr>
          <p:cNvPr id="27" name="Content Placeholder 4">
            <a:extLst>
              <a:ext uri="{FF2B5EF4-FFF2-40B4-BE49-F238E27FC236}">
                <a16:creationId xmlns:a16="http://schemas.microsoft.com/office/drawing/2014/main" id="{57977BF9-146C-E7CB-BEFD-7D8CBBE18665}"/>
              </a:ext>
            </a:extLst>
          </p:cNvPr>
          <p:cNvPicPr>
            <a:picLocks noGrp="1" noChangeAspect="1"/>
          </p:cNvPicPr>
          <p:nvPr>
            <p:ph idx="1"/>
          </p:nvPr>
        </p:nvPicPr>
        <p:blipFill rotWithShape="1">
          <a:blip r:embed="rId2"/>
          <a:srcRect l="53644" t="49752" r="6693" b="8220"/>
          <a:stretch/>
        </p:blipFill>
        <p:spPr>
          <a:xfrm>
            <a:off x="6475467" y="4566176"/>
            <a:ext cx="2261235" cy="1917655"/>
          </a:xfrm>
          <a:prstGeom prst="rect">
            <a:avLst/>
          </a:prstGeom>
        </p:spPr>
      </p:pic>
      <p:sp>
        <p:nvSpPr>
          <p:cNvPr id="28" name="Rectangle: Rounded Corners 27">
            <a:extLst>
              <a:ext uri="{FF2B5EF4-FFF2-40B4-BE49-F238E27FC236}">
                <a16:creationId xmlns:a16="http://schemas.microsoft.com/office/drawing/2014/main" id="{324FF372-0254-F873-75D3-483FD032F04F}"/>
              </a:ext>
            </a:extLst>
          </p:cNvPr>
          <p:cNvSpPr/>
          <p:nvPr/>
        </p:nvSpPr>
        <p:spPr>
          <a:xfrm>
            <a:off x="518160" y="2769654"/>
            <a:ext cx="8107680" cy="3593045"/>
          </a:xfrm>
          <a:prstGeom prst="roundRect">
            <a:avLst/>
          </a:prstGeom>
          <a:noFill/>
          <a:ln>
            <a:solidFill>
              <a:srgbClr val="294E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D96E2E41-4FCC-2152-A473-2B96E8D973B8}"/>
              </a:ext>
            </a:extLst>
          </p:cNvPr>
          <p:cNvSpPr txBox="1">
            <a:spLocks/>
          </p:cNvSpPr>
          <p:nvPr/>
        </p:nvSpPr>
        <p:spPr>
          <a:xfrm>
            <a:off x="1026795" y="2514883"/>
            <a:ext cx="5114925" cy="509542"/>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dirty="0">
                <a:solidFill>
                  <a:srgbClr val="294E97"/>
                </a:solidFill>
              </a:rPr>
              <a:t>Continuité de la tenue de livres</a:t>
            </a:r>
            <a:endParaRPr lang="en-US" sz="2800" dirty="0">
              <a:solidFill>
                <a:srgbClr val="294E97"/>
              </a:solidFill>
            </a:endParaRPr>
          </a:p>
        </p:txBody>
      </p:sp>
      <p:sp>
        <p:nvSpPr>
          <p:cNvPr id="30" name="Content Placeholder 7">
            <a:extLst>
              <a:ext uri="{FF2B5EF4-FFF2-40B4-BE49-F238E27FC236}">
                <a16:creationId xmlns:a16="http://schemas.microsoft.com/office/drawing/2014/main" id="{37072B18-E182-DFAE-E80B-E5E732E784DD}"/>
              </a:ext>
            </a:extLst>
          </p:cNvPr>
          <p:cNvSpPr txBox="1">
            <a:spLocks/>
          </p:cNvSpPr>
          <p:nvPr/>
        </p:nvSpPr>
        <p:spPr>
          <a:xfrm>
            <a:off x="889635" y="963659"/>
            <a:ext cx="5383530" cy="1017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fr-CA" sz="1800" dirty="0"/>
              <a:t>Octobre 2022, moins d’une année en poste</a:t>
            </a:r>
          </a:p>
          <a:p>
            <a:pPr>
              <a:buFontTx/>
              <a:buChar char="-"/>
            </a:pPr>
            <a:r>
              <a:rPr lang="fr-CA" sz="1800" dirty="0"/>
              <a:t>Transition dans deux rôles, deux approches différentes</a:t>
            </a:r>
          </a:p>
          <a:p>
            <a:pPr>
              <a:buFontTx/>
              <a:buChar char="-"/>
            </a:pPr>
            <a:r>
              <a:rPr lang="fr-CA" sz="1800" dirty="0"/>
              <a:t>Remerciements</a:t>
            </a:r>
          </a:p>
        </p:txBody>
      </p:sp>
      <p:sp>
        <p:nvSpPr>
          <p:cNvPr id="9" name="Content Placeholder 7">
            <a:extLst>
              <a:ext uri="{FF2B5EF4-FFF2-40B4-BE49-F238E27FC236}">
                <a16:creationId xmlns:a16="http://schemas.microsoft.com/office/drawing/2014/main" id="{601DFD5A-F374-4C06-96E7-DED98B2935A9}"/>
              </a:ext>
            </a:extLst>
          </p:cNvPr>
          <p:cNvSpPr txBox="1">
            <a:spLocks/>
          </p:cNvSpPr>
          <p:nvPr/>
        </p:nvSpPr>
        <p:spPr>
          <a:xfrm>
            <a:off x="889634" y="2991343"/>
            <a:ext cx="5921983" cy="337135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fr-CA" sz="2100" dirty="0"/>
              <a:t>Sage 50 Premium Accounting </a:t>
            </a:r>
            <a:r>
              <a:rPr lang="fr-CA" sz="2100" b="1" dirty="0"/>
              <a:t>sans frais</a:t>
            </a:r>
          </a:p>
          <a:p>
            <a:pPr>
              <a:buFontTx/>
              <a:buChar char="-"/>
            </a:pPr>
            <a:r>
              <a:rPr lang="fr-CA" sz="2100" dirty="0"/>
              <a:t>Respect des normes comptables pour un OSBL: comptabilité d’exercice</a:t>
            </a:r>
          </a:p>
          <a:p>
            <a:pPr>
              <a:spcAft>
                <a:spcPts val="600"/>
              </a:spcAft>
              <a:buFontTx/>
              <a:buChar char="-"/>
            </a:pPr>
            <a:r>
              <a:rPr lang="fr-CA" sz="2100" dirty="0"/>
              <a:t>Transparence et intégrité des données:</a:t>
            </a:r>
          </a:p>
          <a:p>
            <a:pPr marL="457200" marR="0" lvl="1" indent="0" algn="l" defTabSz="457200" rtl="0" eaLnBrk="1" fontAlgn="auto" latinLnBrk="0" hangingPunct="1">
              <a:lnSpc>
                <a:spcPct val="100000"/>
              </a:lnSpc>
              <a:spcBef>
                <a:spcPts val="0"/>
              </a:spcBef>
              <a:spcAft>
                <a:spcPts val="0"/>
              </a:spcAft>
              <a:buClrTx/>
              <a:buSzTx/>
              <a:buFontTx/>
              <a:buChar char="-"/>
              <a:tabLst/>
              <a:defRPr/>
            </a:pPr>
            <a:r>
              <a:rPr kumimoji="0" lang="fr-CA"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1600" b="0" i="0" u="none" strike="noStrike" kern="1200" cap="none" spc="0" normalizeH="0" baseline="0" noProof="0" dirty="0">
                <a:ln>
                  <a:noFill/>
                </a:ln>
                <a:solidFill>
                  <a:prstClr val="black"/>
                </a:solidFill>
                <a:effectLst/>
                <a:uLnTx/>
                <a:uFillTx/>
                <a:latin typeface="Calibri" panose="020F0502020204030204"/>
              </a:rPr>
              <a:t>Notes de support aux régularisations et contrepassations de fin d’année</a:t>
            </a:r>
          </a:p>
          <a:p>
            <a:pPr marL="457200" marR="0" lvl="1" indent="0" algn="l" defTabSz="457200" rtl="0" eaLnBrk="1" fontAlgn="auto" latinLnBrk="0" hangingPunct="1">
              <a:lnSpc>
                <a:spcPct val="100000"/>
              </a:lnSpc>
              <a:spcBef>
                <a:spcPts val="0"/>
              </a:spcBef>
              <a:spcAft>
                <a:spcPts val="0"/>
              </a:spcAft>
              <a:buClrTx/>
              <a:buSzTx/>
              <a:buFontTx/>
              <a:buChar char="-"/>
              <a:tabLst/>
              <a:defRPr/>
            </a:pPr>
            <a:r>
              <a:rPr kumimoji="0" lang="fr-CA" sz="1600" b="0" i="0" u="none" strike="noStrike" kern="1200" cap="none" spc="0" normalizeH="0" baseline="0" noProof="0" dirty="0">
                <a:ln>
                  <a:noFill/>
                </a:ln>
                <a:solidFill>
                  <a:prstClr val="black"/>
                </a:solidFill>
                <a:effectLst/>
                <a:uLnTx/>
                <a:uFillTx/>
                <a:latin typeface="Calibri" panose="020F0502020204030204"/>
              </a:rPr>
              <a:t> Organisation des dossiers mensuels sur Drop Box et Google Drive</a:t>
            </a:r>
          </a:p>
          <a:p>
            <a:pPr marL="914400" marR="0" lvl="2" indent="0" algn="l" defTabSz="457200" rtl="0" eaLnBrk="1" fontAlgn="auto" latinLnBrk="0" hangingPunct="1">
              <a:lnSpc>
                <a:spcPct val="100000"/>
              </a:lnSpc>
              <a:spcBef>
                <a:spcPts val="0"/>
              </a:spcBef>
              <a:spcAft>
                <a:spcPts val="0"/>
              </a:spcAft>
              <a:buClrTx/>
              <a:buSzTx/>
              <a:buFontTx/>
              <a:buChar char="-"/>
              <a:tabLst/>
              <a:defRPr/>
            </a:pPr>
            <a:r>
              <a:rPr kumimoji="0" lang="fr-CA" sz="1600" b="0" i="0" u="none" strike="noStrike" kern="1200" cap="none" spc="0" normalizeH="0" baseline="0" noProof="0" dirty="0">
                <a:ln>
                  <a:noFill/>
                </a:ln>
                <a:solidFill>
                  <a:prstClr val="black"/>
                </a:solidFill>
                <a:effectLst/>
                <a:uLnTx/>
                <a:uFillTx/>
                <a:latin typeface="Calibri" panose="020F0502020204030204"/>
              </a:rPr>
              <a:t> Factures payées</a:t>
            </a:r>
          </a:p>
          <a:p>
            <a:pPr marL="914400" marR="0" lvl="2" indent="0" algn="l" defTabSz="457200" rtl="0" eaLnBrk="1" fontAlgn="auto" latinLnBrk="0" hangingPunct="1">
              <a:lnSpc>
                <a:spcPct val="100000"/>
              </a:lnSpc>
              <a:spcBef>
                <a:spcPts val="0"/>
              </a:spcBef>
              <a:spcAft>
                <a:spcPts val="0"/>
              </a:spcAft>
              <a:buClrTx/>
              <a:buSzTx/>
              <a:buFontTx/>
              <a:buChar char="-"/>
              <a:tabLst/>
              <a:defRPr/>
            </a:pPr>
            <a:r>
              <a:rPr kumimoji="0" lang="fr-CA" sz="1600" b="0" i="0" u="none" strike="noStrike" kern="1200" cap="none" spc="0" normalizeH="0" baseline="0" noProof="0" dirty="0">
                <a:ln>
                  <a:noFill/>
                </a:ln>
                <a:solidFill>
                  <a:prstClr val="black"/>
                </a:solidFill>
                <a:effectLst/>
                <a:uLnTx/>
                <a:uFillTx/>
                <a:latin typeface="Calibri" panose="020F0502020204030204"/>
              </a:rPr>
              <a:t> Copies de chèques encaissés</a:t>
            </a:r>
          </a:p>
          <a:p>
            <a:pPr marL="914400" marR="0" lvl="2" indent="0" algn="l" defTabSz="457200" rtl="0" eaLnBrk="1" fontAlgn="auto" latinLnBrk="0" hangingPunct="1">
              <a:lnSpc>
                <a:spcPct val="100000"/>
              </a:lnSpc>
              <a:spcBef>
                <a:spcPts val="0"/>
              </a:spcBef>
              <a:spcAft>
                <a:spcPts val="0"/>
              </a:spcAft>
              <a:buClrTx/>
              <a:buSzTx/>
              <a:buFontTx/>
              <a:buChar char="-"/>
              <a:tabLst/>
              <a:defRPr/>
            </a:pPr>
            <a:r>
              <a:rPr kumimoji="0" lang="fr-CA" sz="1600" b="0" i="0" u="none" strike="noStrike" kern="1200" cap="none" spc="0" normalizeH="0" baseline="0" noProof="0" dirty="0">
                <a:ln>
                  <a:noFill/>
                </a:ln>
                <a:solidFill>
                  <a:prstClr val="black"/>
                </a:solidFill>
                <a:effectLst/>
                <a:uLnTx/>
                <a:uFillTx/>
                <a:latin typeface="Calibri" panose="020F0502020204030204"/>
              </a:rPr>
              <a:t> Relevé bancaire Desjardins</a:t>
            </a:r>
          </a:p>
          <a:p>
            <a:pPr marL="914400" marR="0" lvl="2" indent="0" algn="l" defTabSz="457200" rtl="0" eaLnBrk="1" fontAlgn="auto" latinLnBrk="0" hangingPunct="1">
              <a:lnSpc>
                <a:spcPct val="100000"/>
              </a:lnSpc>
              <a:spcBef>
                <a:spcPts val="0"/>
              </a:spcBef>
              <a:spcAft>
                <a:spcPts val="0"/>
              </a:spcAft>
              <a:buClrTx/>
              <a:buSzTx/>
              <a:buFontTx/>
              <a:buChar char="-"/>
              <a:tabLst/>
              <a:defRPr/>
            </a:pPr>
            <a:r>
              <a:rPr kumimoji="0" lang="fr-CA" sz="1600" b="0" i="0" u="none" strike="noStrike" kern="1200" cap="none" spc="0" normalizeH="0" baseline="0" noProof="0" dirty="0">
                <a:ln>
                  <a:noFill/>
                </a:ln>
                <a:solidFill>
                  <a:prstClr val="black"/>
                </a:solidFill>
                <a:effectLst/>
                <a:uLnTx/>
                <a:uFillTx/>
                <a:latin typeface="Calibri" panose="020F0502020204030204"/>
              </a:rPr>
              <a:t> Rapport de conciliation bancaire </a:t>
            </a:r>
            <a:endParaRPr lang="fr-CA" sz="1600" dirty="0"/>
          </a:p>
          <a:p>
            <a:pPr>
              <a:buFontTx/>
              <a:buChar char="-"/>
            </a:pPr>
            <a:r>
              <a:rPr lang="fr-CA" sz="2100" b="1" i="1" dirty="0"/>
              <a:t>Impartition de la tenue de livres dans le futur? À retenir pour plus tard dans la présentation quand nous parlerons de fonds de prévoyance</a:t>
            </a:r>
          </a:p>
        </p:txBody>
      </p:sp>
    </p:spTree>
    <p:extLst>
      <p:ext uri="{BB962C8B-B14F-4D97-AF65-F5344CB8AC3E}">
        <p14:creationId xmlns:p14="http://schemas.microsoft.com/office/powerpoint/2010/main" val="62842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F15A-7E6E-F335-439D-EEFCF27B837F}"/>
              </a:ext>
            </a:extLst>
          </p:cNvPr>
          <p:cNvSpPr>
            <a:spLocks noGrp="1"/>
          </p:cNvSpPr>
          <p:nvPr>
            <p:ph type="title"/>
          </p:nvPr>
        </p:nvSpPr>
        <p:spPr>
          <a:xfrm>
            <a:off x="852775" y="365496"/>
            <a:ext cx="7044316" cy="1330841"/>
          </a:xfrm>
        </p:spPr>
        <p:txBody>
          <a:bodyPr>
            <a:normAutofit/>
          </a:bodyPr>
          <a:lstStyle/>
          <a:p>
            <a:r>
              <a:rPr lang="fr-CA" b="1" dirty="0">
                <a:ln w="0"/>
                <a:effectLst>
                  <a:outerShdw blurRad="38100" dist="19050" dir="2700000" algn="tl" rotWithShape="0">
                    <a:schemeClr val="dk1">
                      <a:alpha val="40000"/>
                    </a:schemeClr>
                  </a:outerShdw>
                </a:effectLst>
              </a:rPr>
              <a:t>Particularités</a:t>
            </a:r>
            <a:r>
              <a:rPr lang="fr-CA" dirty="0">
                <a:ln w="0"/>
                <a:effectLst>
                  <a:outerShdw blurRad="38100" dist="19050" dir="2700000" algn="tl" rotWithShape="0">
                    <a:schemeClr val="dk1">
                      <a:alpha val="40000"/>
                    </a:schemeClr>
                  </a:outerShdw>
                </a:effectLst>
              </a:rPr>
              <a:t> de l’exercice 2022-2023</a:t>
            </a:r>
          </a:p>
        </p:txBody>
      </p:sp>
      <p:graphicFrame>
        <p:nvGraphicFramePr>
          <p:cNvPr id="5" name="Content Placeholder 2">
            <a:extLst>
              <a:ext uri="{FF2B5EF4-FFF2-40B4-BE49-F238E27FC236}">
                <a16:creationId xmlns:a16="http://schemas.microsoft.com/office/drawing/2014/main" id="{976C3DFC-9807-1905-EC9A-F8CDABC4EEEE}"/>
              </a:ext>
            </a:extLst>
          </p:cNvPr>
          <p:cNvGraphicFramePr>
            <a:graphicFrameLocks noGrp="1"/>
          </p:cNvGraphicFramePr>
          <p:nvPr>
            <p:ph idx="1"/>
          </p:nvPr>
        </p:nvGraphicFramePr>
        <p:xfrm>
          <a:off x="852775" y="1696338"/>
          <a:ext cx="7496095" cy="4850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peech Bubble: Oval 2">
            <a:extLst>
              <a:ext uri="{FF2B5EF4-FFF2-40B4-BE49-F238E27FC236}">
                <a16:creationId xmlns:a16="http://schemas.microsoft.com/office/drawing/2014/main" id="{C0E6CD47-9444-BA4B-2BEA-1328803F485E}"/>
              </a:ext>
            </a:extLst>
          </p:cNvPr>
          <p:cNvSpPr/>
          <p:nvPr/>
        </p:nvSpPr>
        <p:spPr>
          <a:xfrm>
            <a:off x="4572000" y="3392675"/>
            <a:ext cx="2373236" cy="1974204"/>
          </a:xfrm>
          <a:prstGeom prst="wedgeEllipseCallout">
            <a:avLst>
              <a:gd name="adj1" fmla="val -61458"/>
              <a:gd name="adj2" fmla="val 70047"/>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CA" sz="1600" dirty="0"/>
              <a:t>Plusieurs nouveaux sur des rues n’appartenant pas à la SPDL</a:t>
            </a:r>
            <a:endParaRPr lang="en-US" sz="1600" dirty="0"/>
          </a:p>
        </p:txBody>
      </p:sp>
    </p:spTree>
    <p:extLst>
      <p:ext uri="{BB962C8B-B14F-4D97-AF65-F5344CB8AC3E}">
        <p14:creationId xmlns:p14="http://schemas.microsoft.com/office/powerpoint/2010/main" val="67188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A90575-0629-56C2-B61F-22EF9D8BAAE3}"/>
              </a:ext>
            </a:extLst>
          </p:cNvPr>
          <p:cNvSpPr txBox="1"/>
          <p:nvPr/>
        </p:nvSpPr>
        <p:spPr>
          <a:xfrm>
            <a:off x="1037673" y="348865"/>
            <a:ext cx="7288583" cy="157644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fr-CA" sz="4400" dirty="0">
                <a:ln w="0"/>
                <a:effectLst>
                  <a:outerShdw blurRad="38100" dist="19050" dir="2700000" algn="tl" rotWithShape="0">
                    <a:schemeClr val="dk1">
                      <a:alpha val="40000"/>
                    </a:schemeClr>
                  </a:outerShdw>
                </a:effectLst>
                <a:latin typeface="+mj-lt"/>
                <a:ea typeface="+mj-ea"/>
                <a:cs typeface="+mj-cs"/>
              </a:rPr>
              <a:t>États financiers maison </a:t>
            </a:r>
          </a:p>
          <a:p>
            <a:pPr defTabSz="914400">
              <a:lnSpc>
                <a:spcPct val="90000"/>
              </a:lnSpc>
              <a:spcBef>
                <a:spcPct val="0"/>
              </a:spcBef>
              <a:spcAft>
                <a:spcPts val="600"/>
              </a:spcAft>
            </a:pPr>
            <a:r>
              <a:rPr lang="fr-CA" sz="3200" dirty="0">
                <a:ln w="0"/>
                <a:effectLst>
                  <a:outerShdw blurRad="38100" dist="19050" dir="2700000" algn="tl" rotWithShape="0">
                    <a:schemeClr val="dk1">
                      <a:alpha val="40000"/>
                    </a:schemeClr>
                  </a:outerShdw>
                </a:effectLst>
                <a:latin typeface="+mj-lt"/>
                <a:ea typeface="+mj-ea"/>
                <a:cs typeface="+mj-cs"/>
              </a:rPr>
              <a:t>Exercice 2022-2023</a:t>
            </a:r>
          </a:p>
        </p:txBody>
      </p:sp>
      <p:pic>
        <p:nvPicPr>
          <p:cNvPr id="4" name="Picture 3">
            <a:extLst>
              <a:ext uri="{FF2B5EF4-FFF2-40B4-BE49-F238E27FC236}">
                <a16:creationId xmlns:a16="http://schemas.microsoft.com/office/drawing/2014/main" id="{4ACB99E7-0F62-CD19-82E4-7483148B681B}"/>
              </a:ext>
            </a:extLst>
          </p:cNvPr>
          <p:cNvPicPr>
            <a:picLocks noChangeAspect="1"/>
          </p:cNvPicPr>
          <p:nvPr/>
        </p:nvPicPr>
        <p:blipFill rotWithShape="1">
          <a:blip r:embed="rId2"/>
          <a:srcRect l="33428" r="33781" b="14263"/>
          <a:stretch/>
        </p:blipFill>
        <p:spPr>
          <a:xfrm>
            <a:off x="2465559" y="3145246"/>
            <a:ext cx="2024781" cy="1813253"/>
          </a:xfrm>
          <a:prstGeom prst="rect">
            <a:avLst/>
          </a:prstGeom>
        </p:spPr>
      </p:pic>
      <p:pic>
        <p:nvPicPr>
          <p:cNvPr id="6" name="Picture 5">
            <a:extLst>
              <a:ext uri="{FF2B5EF4-FFF2-40B4-BE49-F238E27FC236}">
                <a16:creationId xmlns:a16="http://schemas.microsoft.com/office/drawing/2014/main" id="{C27AF921-8950-963A-620B-FA6F13580F19}"/>
              </a:ext>
            </a:extLst>
          </p:cNvPr>
          <p:cNvPicPr>
            <a:picLocks noChangeAspect="1"/>
          </p:cNvPicPr>
          <p:nvPr/>
        </p:nvPicPr>
        <p:blipFill rotWithShape="1">
          <a:blip r:embed="rId3"/>
          <a:srcRect l="7575" r="5617"/>
          <a:stretch/>
        </p:blipFill>
        <p:spPr>
          <a:xfrm>
            <a:off x="6866839" y="3643686"/>
            <a:ext cx="2031152" cy="1227960"/>
          </a:xfrm>
          <a:prstGeom prst="rect">
            <a:avLst/>
          </a:prstGeom>
        </p:spPr>
      </p:pic>
      <p:sp>
        <p:nvSpPr>
          <p:cNvPr id="7" name="TextBox 6">
            <a:hlinkClick r:id="rId4" action="ppaction://hlinksldjump"/>
            <a:extLst>
              <a:ext uri="{FF2B5EF4-FFF2-40B4-BE49-F238E27FC236}">
                <a16:creationId xmlns:a16="http://schemas.microsoft.com/office/drawing/2014/main" id="{F27CEDF4-1471-8432-3D1A-EACB4B88EA3B}"/>
              </a:ext>
            </a:extLst>
          </p:cNvPr>
          <p:cNvSpPr txBox="1"/>
          <p:nvPr/>
        </p:nvSpPr>
        <p:spPr>
          <a:xfrm>
            <a:off x="32414" y="4993834"/>
            <a:ext cx="2383473" cy="1523494"/>
          </a:xfrm>
          <a:prstGeom prst="rect">
            <a:avLst/>
          </a:prstGeom>
          <a:noFill/>
        </p:spPr>
        <p:txBody>
          <a:bodyPr wrap="none" rtlCol="0">
            <a:spAutoFit/>
          </a:bodyPr>
          <a:lstStyle/>
          <a:p>
            <a:pPr algn="ctr">
              <a:spcAft>
                <a:spcPts val="600"/>
              </a:spcAft>
            </a:pPr>
            <a:r>
              <a:rPr lang="fr-CA" sz="2400" b="1" kern="1200" dirty="0">
                <a:solidFill>
                  <a:srgbClr val="294E97"/>
                </a:solidFill>
                <a:latin typeface="+mn-lt"/>
                <a:ea typeface="+mn-ea"/>
                <a:cs typeface="+mn-cs"/>
              </a:rPr>
              <a:t>État des résultats</a:t>
            </a:r>
          </a:p>
          <a:p>
            <a:pPr algn="ctr">
              <a:spcAft>
                <a:spcPts val="600"/>
              </a:spcAft>
            </a:pPr>
            <a:r>
              <a:rPr lang="fr-CA" b="1" dirty="0" err="1">
                <a:solidFill>
                  <a:srgbClr val="294E97"/>
                </a:solidFill>
              </a:rPr>
              <a:t>Income</a:t>
            </a:r>
            <a:r>
              <a:rPr lang="fr-CA" b="1" dirty="0">
                <a:solidFill>
                  <a:srgbClr val="294E97"/>
                </a:solidFill>
              </a:rPr>
              <a:t> </a:t>
            </a:r>
            <a:r>
              <a:rPr lang="fr-CA" b="1" dirty="0" err="1">
                <a:solidFill>
                  <a:srgbClr val="294E97"/>
                </a:solidFill>
              </a:rPr>
              <a:t>Statement</a:t>
            </a:r>
            <a:endParaRPr lang="fr-CA" b="1" kern="1200" dirty="0">
              <a:solidFill>
                <a:srgbClr val="294E97"/>
              </a:solidFill>
              <a:latin typeface="+mn-lt"/>
              <a:ea typeface="+mn-ea"/>
              <a:cs typeface="+mn-cs"/>
            </a:endParaRPr>
          </a:p>
          <a:p>
            <a:pPr>
              <a:spcAft>
                <a:spcPts val="600"/>
              </a:spcAft>
            </a:pPr>
            <a:endParaRPr lang="fr-CA" b="1" kern="1200" dirty="0">
              <a:solidFill>
                <a:srgbClr val="294E97"/>
              </a:solidFill>
              <a:latin typeface="+mn-lt"/>
              <a:ea typeface="+mn-ea"/>
              <a:cs typeface="+mn-cs"/>
            </a:endParaRPr>
          </a:p>
          <a:p>
            <a:pPr>
              <a:spcAft>
                <a:spcPts val="600"/>
              </a:spcAft>
            </a:pPr>
            <a:endParaRPr lang="en-US" b="1" dirty="0">
              <a:solidFill>
                <a:srgbClr val="294E97"/>
              </a:solidFill>
            </a:endParaRPr>
          </a:p>
        </p:txBody>
      </p:sp>
      <p:sp>
        <p:nvSpPr>
          <p:cNvPr id="8" name="TextBox 7">
            <a:hlinkClick r:id="rId5" action="ppaction://hlinksldjump"/>
            <a:extLst>
              <a:ext uri="{FF2B5EF4-FFF2-40B4-BE49-F238E27FC236}">
                <a16:creationId xmlns:a16="http://schemas.microsoft.com/office/drawing/2014/main" id="{98083DC0-3776-B2BE-90E7-06F20AD7EA26}"/>
              </a:ext>
            </a:extLst>
          </p:cNvPr>
          <p:cNvSpPr txBox="1"/>
          <p:nvPr/>
        </p:nvSpPr>
        <p:spPr>
          <a:xfrm>
            <a:off x="2589467" y="4948396"/>
            <a:ext cx="1854995" cy="1461939"/>
          </a:xfrm>
          <a:prstGeom prst="rect">
            <a:avLst/>
          </a:prstGeom>
          <a:noFill/>
        </p:spPr>
        <p:txBody>
          <a:bodyPr wrap="none" rtlCol="0">
            <a:spAutoFit/>
          </a:bodyPr>
          <a:lstStyle/>
          <a:p>
            <a:pPr algn="ctr"/>
            <a:r>
              <a:rPr lang="fr-CA" sz="2400" b="1" kern="1200" dirty="0">
                <a:solidFill>
                  <a:srgbClr val="294E97"/>
                </a:solidFill>
                <a:latin typeface="+mn-lt"/>
                <a:ea typeface="+mn-ea"/>
                <a:cs typeface="+mn-cs"/>
              </a:rPr>
              <a:t>Évolution de </a:t>
            </a:r>
          </a:p>
          <a:p>
            <a:pPr algn="ctr">
              <a:spcAft>
                <a:spcPts val="600"/>
              </a:spcAft>
            </a:pPr>
            <a:r>
              <a:rPr lang="fr-CA" sz="2400" b="1" kern="1200" dirty="0">
                <a:solidFill>
                  <a:srgbClr val="294E97"/>
                </a:solidFill>
                <a:latin typeface="+mn-lt"/>
                <a:ea typeface="+mn-ea"/>
                <a:cs typeface="+mn-cs"/>
              </a:rPr>
              <a:t>l’actif net</a:t>
            </a:r>
          </a:p>
          <a:p>
            <a:pPr algn="ctr"/>
            <a:r>
              <a:rPr lang="fr-CA" b="1" dirty="0" err="1">
                <a:solidFill>
                  <a:srgbClr val="294E97"/>
                </a:solidFill>
              </a:rPr>
              <a:t>Statement</a:t>
            </a:r>
            <a:r>
              <a:rPr lang="fr-CA" b="1" dirty="0">
                <a:solidFill>
                  <a:srgbClr val="294E97"/>
                </a:solidFill>
              </a:rPr>
              <a:t> for </a:t>
            </a:r>
          </a:p>
          <a:p>
            <a:pPr algn="ctr"/>
            <a:r>
              <a:rPr lang="fr-CA" b="1" dirty="0" err="1">
                <a:solidFill>
                  <a:srgbClr val="294E97"/>
                </a:solidFill>
              </a:rPr>
              <a:t>retained</a:t>
            </a:r>
            <a:r>
              <a:rPr lang="fr-CA" b="1" dirty="0">
                <a:solidFill>
                  <a:srgbClr val="294E97"/>
                </a:solidFill>
              </a:rPr>
              <a:t> </a:t>
            </a:r>
            <a:r>
              <a:rPr lang="fr-CA" b="1" dirty="0" err="1">
                <a:solidFill>
                  <a:srgbClr val="294E97"/>
                </a:solidFill>
              </a:rPr>
              <a:t>earnings</a:t>
            </a:r>
            <a:endParaRPr lang="en-US" b="1" dirty="0">
              <a:solidFill>
                <a:srgbClr val="294E97"/>
              </a:solidFill>
            </a:endParaRPr>
          </a:p>
        </p:txBody>
      </p:sp>
      <p:sp>
        <p:nvSpPr>
          <p:cNvPr id="10" name="TextBox 9">
            <a:hlinkClick r:id="rId6" action="ppaction://hlinksldjump"/>
            <a:extLst>
              <a:ext uri="{FF2B5EF4-FFF2-40B4-BE49-F238E27FC236}">
                <a16:creationId xmlns:a16="http://schemas.microsoft.com/office/drawing/2014/main" id="{B58A323F-7C6E-29F2-5113-CC85239A8DB9}"/>
              </a:ext>
            </a:extLst>
          </p:cNvPr>
          <p:cNvSpPr txBox="1"/>
          <p:nvPr/>
        </p:nvSpPr>
        <p:spPr>
          <a:xfrm>
            <a:off x="4832574" y="4976623"/>
            <a:ext cx="1527982" cy="815608"/>
          </a:xfrm>
          <a:prstGeom prst="rect">
            <a:avLst/>
          </a:prstGeom>
          <a:noFill/>
        </p:spPr>
        <p:txBody>
          <a:bodyPr wrap="none" rtlCol="0">
            <a:spAutoFit/>
          </a:bodyPr>
          <a:lstStyle/>
          <a:p>
            <a:pPr algn="ctr">
              <a:spcAft>
                <a:spcPts val="600"/>
              </a:spcAft>
            </a:pPr>
            <a:r>
              <a:rPr lang="fr-CA" sz="2400" b="1" kern="1200" dirty="0">
                <a:solidFill>
                  <a:srgbClr val="294E97"/>
                </a:solidFill>
                <a:latin typeface="+mn-lt"/>
                <a:ea typeface="+mn-ea"/>
                <a:cs typeface="+mn-cs"/>
              </a:rPr>
              <a:t>Bilan</a:t>
            </a:r>
          </a:p>
          <a:p>
            <a:pPr algn="ctr">
              <a:spcAft>
                <a:spcPts val="600"/>
              </a:spcAft>
            </a:pPr>
            <a:r>
              <a:rPr lang="fr-CA" b="1" dirty="0">
                <a:solidFill>
                  <a:srgbClr val="294E97"/>
                </a:solidFill>
              </a:rPr>
              <a:t>Balance </a:t>
            </a:r>
            <a:r>
              <a:rPr lang="fr-CA" b="1" dirty="0" err="1">
                <a:solidFill>
                  <a:srgbClr val="294E97"/>
                </a:solidFill>
              </a:rPr>
              <a:t>Sheet</a:t>
            </a:r>
            <a:endParaRPr lang="en-US" b="1" dirty="0">
              <a:solidFill>
                <a:srgbClr val="294E97"/>
              </a:solidFill>
            </a:endParaRPr>
          </a:p>
        </p:txBody>
      </p:sp>
      <p:sp>
        <p:nvSpPr>
          <p:cNvPr id="12" name="TextBox 11">
            <a:hlinkClick r:id="rId7" action="ppaction://hlinksldjump"/>
            <a:extLst>
              <a:ext uri="{FF2B5EF4-FFF2-40B4-BE49-F238E27FC236}">
                <a16:creationId xmlns:a16="http://schemas.microsoft.com/office/drawing/2014/main" id="{B2790D89-5EDC-8A0E-943F-2ED211390418}"/>
              </a:ext>
            </a:extLst>
          </p:cNvPr>
          <p:cNvSpPr txBox="1"/>
          <p:nvPr/>
        </p:nvSpPr>
        <p:spPr>
          <a:xfrm>
            <a:off x="6670641" y="4978859"/>
            <a:ext cx="2423549" cy="815608"/>
          </a:xfrm>
          <a:prstGeom prst="rect">
            <a:avLst/>
          </a:prstGeom>
          <a:noFill/>
        </p:spPr>
        <p:txBody>
          <a:bodyPr wrap="none" rtlCol="0">
            <a:spAutoFit/>
          </a:bodyPr>
          <a:lstStyle/>
          <a:p>
            <a:pPr algn="ctr">
              <a:spcAft>
                <a:spcPts val="600"/>
              </a:spcAft>
            </a:pPr>
            <a:r>
              <a:rPr lang="fr-CA" sz="2400" b="1" kern="1200" dirty="0">
                <a:solidFill>
                  <a:srgbClr val="294E97"/>
                </a:solidFill>
                <a:latin typeface="+mn-lt"/>
                <a:ea typeface="+mn-ea"/>
                <a:cs typeface="+mn-cs"/>
              </a:rPr>
              <a:t>Flux de trésorerie</a:t>
            </a:r>
          </a:p>
          <a:p>
            <a:pPr algn="ctr">
              <a:spcAft>
                <a:spcPts val="600"/>
              </a:spcAft>
            </a:pPr>
            <a:r>
              <a:rPr lang="en-US" b="1" dirty="0">
                <a:solidFill>
                  <a:srgbClr val="294E97"/>
                </a:solidFill>
              </a:rPr>
              <a:t>Cash Flow Statement</a:t>
            </a:r>
          </a:p>
        </p:txBody>
      </p:sp>
      <p:pic>
        <p:nvPicPr>
          <p:cNvPr id="13" name="Picture 12">
            <a:extLst>
              <a:ext uri="{FF2B5EF4-FFF2-40B4-BE49-F238E27FC236}">
                <a16:creationId xmlns:a16="http://schemas.microsoft.com/office/drawing/2014/main" id="{D3B91945-FBCA-33C7-302B-BA1A68F1C650}"/>
              </a:ext>
            </a:extLst>
          </p:cNvPr>
          <p:cNvPicPr>
            <a:picLocks noChangeAspect="1"/>
          </p:cNvPicPr>
          <p:nvPr/>
        </p:nvPicPr>
        <p:blipFill rotWithShape="1">
          <a:blip r:embed="rId2"/>
          <a:srcRect l="65108" b="14263"/>
          <a:stretch/>
        </p:blipFill>
        <p:spPr>
          <a:xfrm>
            <a:off x="4572000" y="3141338"/>
            <a:ext cx="2154525" cy="1813253"/>
          </a:xfrm>
          <a:prstGeom prst="rect">
            <a:avLst/>
          </a:prstGeom>
        </p:spPr>
      </p:pic>
      <p:pic>
        <p:nvPicPr>
          <p:cNvPr id="14" name="Picture 13">
            <a:extLst>
              <a:ext uri="{FF2B5EF4-FFF2-40B4-BE49-F238E27FC236}">
                <a16:creationId xmlns:a16="http://schemas.microsoft.com/office/drawing/2014/main" id="{DC25CD22-C0F2-3A3E-9276-490690298CFE}"/>
              </a:ext>
            </a:extLst>
          </p:cNvPr>
          <p:cNvPicPr>
            <a:picLocks noChangeAspect="1"/>
          </p:cNvPicPr>
          <p:nvPr/>
        </p:nvPicPr>
        <p:blipFill rotWithShape="1">
          <a:blip r:embed="rId2"/>
          <a:srcRect l="1" r="66026" b="14263"/>
          <a:stretch/>
        </p:blipFill>
        <p:spPr>
          <a:xfrm>
            <a:off x="132170" y="3141337"/>
            <a:ext cx="2097833" cy="1813253"/>
          </a:xfrm>
          <a:prstGeom prst="rect">
            <a:avLst/>
          </a:prstGeom>
        </p:spPr>
      </p:pic>
      <p:sp>
        <p:nvSpPr>
          <p:cNvPr id="16" name="Flowchart: Process 15">
            <a:hlinkClick r:id="rId8" action="ppaction://hlinksldjump"/>
            <a:extLst>
              <a:ext uri="{FF2B5EF4-FFF2-40B4-BE49-F238E27FC236}">
                <a16:creationId xmlns:a16="http://schemas.microsoft.com/office/drawing/2014/main" id="{D5C9C783-5FD6-F54A-5976-D74A7589E21A}"/>
              </a:ext>
            </a:extLst>
          </p:cNvPr>
          <p:cNvSpPr/>
          <p:nvPr/>
        </p:nvSpPr>
        <p:spPr>
          <a:xfrm>
            <a:off x="638893" y="6789947"/>
            <a:ext cx="8040020" cy="45719"/>
          </a:xfrm>
          <a:prstGeom prst="flowChartProcess">
            <a:avLst/>
          </a:prstGeom>
          <a:solidFill>
            <a:srgbClr val="FCAB26"/>
          </a:solidFill>
          <a:ln>
            <a:solidFill>
              <a:srgbClr val="FCA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643056" y="5399272"/>
            <a:ext cx="1162188"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a:off x="2819108" y="5789505"/>
            <a:ext cx="1162188"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a:off x="5015471" y="5384427"/>
            <a:ext cx="1162188"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a:off x="7301321" y="5399272"/>
            <a:ext cx="1162188"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233604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0CA3-D7E0-CB33-F00D-F32FC6D4AFFF}"/>
              </a:ext>
            </a:extLst>
          </p:cNvPr>
          <p:cNvSpPr>
            <a:spLocks noGrp="1"/>
          </p:cNvSpPr>
          <p:nvPr>
            <p:ph type="title"/>
          </p:nvPr>
        </p:nvSpPr>
        <p:spPr/>
        <p:txBody>
          <a:bodyPr/>
          <a:lstStyle/>
          <a:p>
            <a:r>
              <a:rPr lang="fr-CA" dirty="0"/>
              <a:t>Présentation du CA</a:t>
            </a:r>
          </a:p>
        </p:txBody>
      </p:sp>
      <p:sp>
        <p:nvSpPr>
          <p:cNvPr id="3" name="Content Placeholder 2">
            <a:extLst>
              <a:ext uri="{FF2B5EF4-FFF2-40B4-BE49-F238E27FC236}">
                <a16:creationId xmlns:a16="http://schemas.microsoft.com/office/drawing/2014/main" id="{82C955C8-DD4E-6981-EE0C-E7CED8F5AC85}"/>
              </a:ext>
            </a:extLst>
          </p:cNvPr>
          <p:cNvSpPr>
            <a:spLocks noGrp="1"/>
          </p:cNvSpPr>
          <p:nvPr>
            <p:ph idx="1"/>
          </p:nvPr>
        </p:nvSpPr>
        <p:spPr/>
        <p:txBody>
          <a:bodyPr/>
          <a:lstStyle/>
          <a:p>
            <a:pPr marL="0" indent="0">
              <a:buNone/>
            </a:pPr>
            <a:r>
              <a:rPr lang="fr-CA" dirty="0"/>
              <a:t>Daniel Bélanger</a:t>
            </a:r>
          </a:p>
          <a:p>
            <a:pPr marL="0" indent="0">
              <a:buNone/>
            </a:pPr>
            <a:r>
              <a:rPr lang="fr-CA" dirty="0"/>
              <a:t>Jonathan Corner		vice-président</a:t>
            </a:r>
          </a:p>
          <a:p>
            <a:pPr marL="0" indent="0">
              <a:buNone/>
            </a:pPr>
            <a:r>
              <a:rPr lang="fr-CA" dirty="0"/>
              <a:t>Céline Desbiens</a:t>
            </a:r>
          </a:p>
          <a:p>
            <a:pPr marL="0" indent="0">
              <a:buNone/>
            </a:pPr>
            <a:endParaRPr lang="fr-CA" dirty="0"/>
          </a:p>
          <a:p>
            <a:pPr marL="0" indent="0">
              <a:buNone/>
            </a:pPr>
            <a:r>
              <a:rPr lang="fr-CA" dirty="0"/>
              <a:t>Christine Gosselin	secrétaire</a:t>
            </a:r>
          </a:p>
          <a:p>
            <a:pPr marL="0" indent="0">
              <a:buNone/>
            </a:pPr>
            <a:r>
              <a:rPr lang="fr-CA" dirty="0"/>
              <a:t>Jean-Martin Laberge 	président</a:t>
            </a:r>
          </a:p>
          <a:p>
            <a:pPr marL="0" indent="0">
              <a:buNone/>
            </a:pPr>
            <a:r>
              <a:rPr lang="fr-CA" dirty="0"/>
              <a:t>Pascal Royer</a:t>
            </a:r>
          </a:p>
          <a:p>
            <a:pPr marL="0" indent="0">
              <a:buNone/>
            </a:pPr>
            <a:r>
              <a:rPr lang="fr-CA" dirty="0"/>
              <a:t>Catherine-Julie Vézina 	trésorière</a:t>
            </a:r>
          </a:p>
        </p:txBody>
      </p:sp>
    </p:spTree>
    <p:extLst>
      <p:ext uri="{BB962C8B-B14F-4D97-AF65-F5344CB8AC3E}">
        <p14:creationId xmlns:p14="http://schemas.microsoft.com/office/powerpoint/2010/main" val="27652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739659-0F56-0B8B-9CC4-2B151F1555B5}"/>
              </a:ext>
            </a:extLst>
          </p:cNvPr>
          <p:cNvPicPr>
            <a:picLocks noChangeAspect="1"/>
          </p:cNvPicPr>
          <p:nvPr/>
        </p:nvPicPr>
        <p:blipFill>
          <a:blip r:embed="rId2"/>
          <a:stretch>
            <a:fillRect/>
          </a:stretch>
        </p:blipFill>
        <p:spPr>
          <a:xfrm>
            <a:off x="2100529" y="231811"/>
            <a:ext cx="4942941" cy="6565498"/>
          </a:xfrm>
          <a:prstGeom prst="rect">
            <a:avLst/>
          </a:prstGeom>
        </p:spPr>
      </p:pic>
      <p:sp>
        <p:nvSpPr>
          <p:cNvPr id="10" name="Action Button: Return 9">
            <a:hlinkClick r:id="rId3" action="ppaction://hlinksldjump" highlightClick="1"/>
            <a:extLst>
              <a:ext uri="{FF2B5EF4-FFF2-40B4-BE49-F238E27FC236}">
                <a16:creationId xmlns:a16="http://schemas.microsoft.com/office/drawing/2014/main" id="{B23C2690-D2FF-16CF-88B1-ADA52995B367}"/>
              </a:ext>
            </a:extLst>
          </p:cNvPr>
          <p:cNvSpPr/>
          <p:nvPr/>
        </p:nvSpPr>
        <p:spPr>
          <a:xfrm>
            <a:off x="8122920" y="5989876"/>
            <a:ext cx="632460" cy="61722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567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444E4D-C6E9-43C2-C5FA-4CDA0471654A}"/>
              </a:ext>
            </a:extLst>
          </p:cNvPr>
          <p:cNvPicPr>
            <a:picLocks noChangeAspect="1"/>
          </p:cNvPicPr>
          <p:nvPr/>
        </p:nvPicPr>
        <p:blipFill>
          <a:blip r:embed="rId2"/>
          <a:stretch>
            <a:fillRect/>
          </a:stretch>
        </p:blipFill>
        <p:spPr>
          <a:xfrm>
            <a:off x="416161" y="1036322"/>
            <a:ext cx="8311678" cy="4953553"/>
          </a:xfrm>
          <a:prstGeom prst="rect">
            <a:avLst/>
          </a:prstGeom>
          <a:ln>
            <a:noFill/>
          </a:ln>
        </p:spPr>
      </p:pic>
      <p:sp>
        <p:nvSpPr>
          <p:cNvPr id="4" name="Action Button: Return 3">
            <a:hlinkClick r:id="rId3" action="ppaction://hlinksldjump" highlightClick="1"/>
            <a:extLst>
              <a:ext uri="{FF2B5EF4-FFF2-40B4-BE49-F238E27FC236}">
                <a16:creationId xmlns:a16="http://schemas.microsoft.com/office/drawing/2014/main" id="{2576E3AC-AC32-057B-A397-E8A39595CC85}"/>
              </a:ext>
            </a:extLst>
          </p:cNvPr>
          <p:cNvSpPr/>
          <p:nvPr/>
        </p:nvSpPr>
        <p:spPr>
          <a:xfrm>
            <a:off x="8122920" y="5989876"/>
            <a:ext cx="632460" cy="61722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616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A7EB1-884C-959D-9BD0-D5F001C866A3}"/>
              </a:ext>
            </a:extLst>
          </p:cNvPr>
          <p:cNvPicPr>
            <a:picLocks noChangeAspect="1"/>
          </p:cNvPicPr>
          <p:nvPr/>
        </p:nvPicPr>
        <p:blipFill rotWithShape="1">
          <a:blip r:embed="rId2"/>
          <a:srcRect r="5378" b="61625"/>
          <a:stretch/>
        </p:blipFill>
        <p:spPr>
          <a:xfrm>
            <a:off x="1559078" y="795334"/>
            <a:ext cx="7513472" cy="4266996"/>
          </a:xfrm>
          <a:prstGeom prst="rect">
            <a:avLst/>
          </a:prstGeom>
        </p:spPr>
      </p:pic>
    </p:spTree>
    <p:extLst>
      <p:ext uri="{BB962C8B-B14F-4D97-AF65-F5344CB8AC3E}">
        <p14:creationId xmlns:p14="http://schemas.microsoft.com/office/powerpoint/2010/main" val="1204657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A7EB1-884C-959D-9BD0-D5F001C866A3}"/>
              </a:ext>
            </a:extLst>
          </p:cNvPr>
          <p:cNvPicPr>
            <a:picLocks noChangeAspect="1"/>
          </p:cNvPicPr>
          <p:nvPr/>
        </p:nvPicPr>
        <p:blipFill rotWithShape="1">
          <a:blip r:embed="rId2"/>
          <a:srcRect t="37380"/>
          <a:stretch/>
        </p:blipFill>
        <p:spPr>
          <a:xfrm>
            <a:off x="1487628" y="308658"/>
            <a:ext cx="7116964" cy="6240683"/>
          </a:xfrm>
          <a:prstGeom prst="rect">
            <a:avLst/>
          </a:prstGeom>
        </p:spPr>
      </p:pic>
      <p:sp>
        <p:nvSpPr>
          <p:cNvPr id="6" name="Action Button: Return 5">
            <a:hlinkClick r:id="rId3" action="ppaction://hlinksldjump" highlightClick="1"/>
            <a:extLst>
              <a:ext uri="{FF2B5EF4-FFF2-40B4-BE49-F238E27FC236}">
                <a16:creationId xmlns:a16="http://schemas.microsoft.com/office/drawing/2014/main" id="{0C8175B4-5FD1-F4B4-69F2-233793C7A372}"/>
              </a:ext>
            </a:extLst>
          </p:cNvPr>
          <p:cNvSpPr/>
          <p:nvPr/>
        </p:nvSpPr>
        <p:spPr>
          <a:xfrm>
            <a:off x="8122920" y="5989876"/>
            <a:ext cx="632460" cy="61722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672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5CDDC6-4D44-D4CD-AF9E-FC068DF62205}"/>
              </a:ext>
            </a:extLst>
          </p:cNvPr>
          <p:cNvPicPr>
            <a:picLocks noChangeAspect="1"/>
          </p:cNvPicPr>
          <p:nvPr/>
        </p:nvPicPr>
        <p:blipFill rotWithShape="1">
          <a:blip r:embed="rId2"/>
          <a:srcRect r="11762" b="12994"/>
          <a:stretch/>
        </p:blipFill>
        <p:spPr>
          <a:xfrm>
            <a:off x="291548" y="258906"/>
            <a:ext cx="7699513" cy="6415232"/>
          </a:xfrm>
          <a:prstGeom prst="rect">
            <a:avLst/>
          </a:prstGeom>
        </p:spPr>
      </p:pic>
      <p:sp>
        <p:nvSpPr>
          <p:cNvPr id="4" name="Action Button: Return 3">
            <a:hlinkClick r:id="rId3" action="ppaction://hlinksldjump" highlightClick="1"/>
            <a:extLst>
              <a:ext uri="{FF2B5EF4-FFF2-40B4-BE49-F238E27FC236}">
                <a16:creationId xmlns:a16="http://schemas.microsoft.com/office/drawing/2014/main" id="{2EF639B0-DEE8-92FC-273C-182C530DA815}"/>
              </a:ext>
            </a:extLst>
          </p:cNvPr>
          <p:cNvSpPr/>
          <p:nvPr/>
        </p:nvSpPr>
        <p:spPr>
          <a:xfrm>
            <a:off x="8122920" y="5989876"/>
            <a:ext cx="632460" cy="61722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184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writing on a clipboard&#10;&#10;Description automatically generated">
            <a:extLst>
              <a:ext uri="{FF2B5EF4-FFF2-40B4-BE49-F238E27FC236}">
                <a16:creationId xmlns:a16="http://schemas.microsoft.com/office/drawing/2014/main" id="{8C2DC16C-7E42-6CD6-D257-1C0B4957B342}"/>
              </a:ext>
            </a:extLst>
          </p:cNvPr>
          <p:cNvPicPr>
            <a:picLocks noChangeAspect="1"/>
          </p:cNvPicPr>
          <p:nvPr/>
        </p:nvPicPr>
        <p:blipFill rotWithShape="1">
          <a:blip r:embed="rId2"/>
          <a:srcRect l="12072" t="2103" r="13058" b="-2103"/>
          <a:stretch/>
        </p:blipFill>
        <p:spPr>
          <a:xfrm>
            <a:off x="6205074" y="4130551"/>
            <a:ext cx="2693670" cy="2536443"/>
          </a:xfrm>
          <a:prstGeom prst="rect">
            <a:avLst/>
          </a:prstGeom>
        </p:spPr>
      </p:pic>
      <p:pic>
        <p:nvPicPr>
          <p:cNvPr id="6" name="Picture 5">
            <a:extLst>
              <a:ext uri="{FF2B5EF4-FFF2-40B4-BE49-F238E27FC236}">
                <a16:creationId xmlns:a16="http://schemas.microsoft.com/office/drawing/2014/main" id="{F3583AF8-5C1D-4441-FCB6-5F25691C2A56}"/>
              </a:ext>
            </a:extLst>
          </p:cNvPr>
          <p:cNvPicPr>
            <a:picLocks noChangeAspect="1"/>
          </p:cNvPicPr>
          <p:nvPr/>
        </p:nvPicPr>
        <p:blipFill rotWithShape="1">
          <a:blip r:embed="rId3"/>
          <a:srcRect b="59112"/>
          <a:stretch/>
        </p:blipFill>
        <p:spPr>
          <a:xfrm>
            <a:off x="504452" y="424069"/>
            <a:ext cx="6704530" cy="4002157"/>
          </a:xfrm>
          <a:prstGeom prst="rect">
            <a:avLst/>
          </a:prstGeom>
        </p:spPr>
      </p:pic>
      <p:sp>
        <p:nvSpPr>
          <p:cNvPr id="2" name="Speech Bubble: Oval 1">
            <a:extLst>
              <a:ext uri="{FF2B5EF4-FFF2-40B4-BE49-F238E27FC236}">
                <a16:creationId xmlns:a16="http://schemas.microsoft.com/office/drawing/2014/main" id="{BA7A1CAC-C160-268A-E986-28F99961CFC3}"/>
              </a:ext>
            </a:extLst>
          </p:cNvPr>
          <p:cNvSpPr/>
          <p:nvPr/>
        </p:nvSpPr>
        <p:spPr>
          <a:xfrm>
            <a:off x="2955235" y="4686673"/>
            <a:ext cx="2867081" cy="1475588"/>
          </a:xfrm>
          <a:prstGeom prst="wedgeEllipseCallout">
            <a:avLst>
              <a:gd name="adj1" fmla="val 70080"/>
              <a:gd name="adj2" fmla="val -1970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dirty="0"/>
              <a:t>2 750$ ensemencement + 500$ GSLL</a:t>
            </a:r>
          </a:p>
          <a:p>
            <a:pPr algn="ctr"/>
            <a:r>
              <a:rPr lang="fr-CA" sz="2000" dirty="0"/>
              <a:t>1 862$ quai Fleet</a:t>
            </a:r>
            <a:endParaRPr lang="en-US" sz="2000" dirty="0"/>
          </a:p>
        </p:txBody>
      </p:sp>
      <p:sp>
        <p:nvSpPr>
          <p:cNvPr id="5" name="Speech Bubble: Oval 4">
            <a:extLst>
              <a:ext uri="{FF2B5EF4-FFF2-40B4-BE49-F238E27FC236}">
                <a16:creationId xmlns:a16="http://schemas.microsoft.com/office/drawing/2014/main" id="{E7583BCF-8B53-E8FF-BB58-956B7A986126}"/>
              </a:ext>
            </a:extLst>
          </p:cNvPr>
          <p:cNvSpPr/>
          <p:nvPr/>
        </p:nvSpPr>
        <p:spPr>
          <a:xfrm>
            <a:off x="1669775" y="959544"/>
            <a:ext cx="2480604" cy="1174056"/>
          </a:xfrm>
          <a:prstGeom prst="wedgeEllipseCallout">
            <a:avLst>
              <a:gd name="adj1" fmla="val 131632"/>
              <a:gd name="adj2" fmla="val 605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Une vingtaine de factures toujours en souffrance</a:t>
            </a:r>
            <a:endParaRPr lang="en-US" dirty="0"/>
          </a:p>
        </p:txBody>
      </p:sp>
    </p:spTree>
    <p:extLst>
      <p:ext uri="{BB962C8B-B14F-4D97-AF65-F5344CB8AC3E}">
        <p14:creationId xmlns:p14="http://schemas.microsoft.com/office/powerpoint/2010/main" val="318514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writing on a clipboard&#10;&#10;Description automatically generated">
            <a:extLst>
              <a:ext uri="{FF2B5EF4-FFF2-40B4-BE49-F238E27FC236}">
                <a16:creationId xmlns:a16="http://schemas.microsoft.com/office/drawing/2014/main" id="{8C2DC16C-7E42-6CD6-D257-1C0B4957B342}"/>
              </a:ext>
            </a:extLst>
          </p:cNvPr>
          <p:cNvPicPr>
            <a:picLocks noChangeAspect="1"/>
          </p:cNvPicPr>
          <p:nvPr/>
        </p:nvPicPr>
        <p:blipFill rotWithShape="1">
          <a:blip r:embed="rId2"/>
          <a:srcRect l="12072" t="2103" r="13058" b="-2103"/>
          <a:stretch/>
        </p:blipFill>
        <p:spPr>
          <a:xfrm>
            <a:off x="6205074" y="4130551"/>
            <a:ext cx="2693670" cy="2536443"/>
          </a:xfrm>
          <a:prstGeom prst="rect">
            <a:avLst/>
          </a:prstGeom>
        </p:spPr>
      </p:pic>
      <p:pic>
        <p:nvPicPr>
          <p:cNvPr id="6" name="Picture 5">
            <a:extLst>
              <a:ext uri="{FF2B5EF4-FFF2-40B4-BE49-F238E27FC236}">
                <a16:creationId xmlns:a16="http://schemas.microsoft.com/office/drawing/2014/main" id="{F3583AF8-5C1D-4441-FCB6-5F25691C2A56}"/>
              </a:ext>
            </a:extLst>
          </p:cNvPr>
          <p:cNvPicPr>
            <a:picLocks noChangeAspect="1"/>
          </p:cNvPicPr>
          <p:nvPr/>
        </p:nvPicPr>
        <p:blipFill rotWithShape="1">
          <a:blip r:embed="rId3"/>
          <a:srcRect t="40471"/>
          <a:stretch/>
        </p:blipFill>
        <p:spPr>
          <a:xfrm>
            <a:off x="154113" y="387240"/>
            <a:ext cx="6516308" cy="5663185"/>
          </a:xfrm>
          <a:prstGeom prst="rect">
            <a:avLst/>
          </a:prstGeom>
        </p:spPr>
      </p:pic>
      <p:sp>
        <p:nvSpPr>
          <p:cNvPr id="3" name="Speech Bubble: Oval 2">
            <a:extLst>
              <a:ext uri="{FF2B5EF4-FFF2-40B4-BE49-F238E27FC236}">
                <a16:creationId xmlns:a16="http://schemas.microsoft.com/office/drawing/2014/main" id="{2A14F9CF-D7A8-98FF-FF11-D09F477DED45}"/>
              </a:ext>
            </a:extLst>
          </p:cNvPr>
          <p:cNvSpPr/>
          <p:nvPr/>
        </p:nvSpPr>
        <p:spPr>
          <a:xfrm>
            <a:off x="6808894" y="841540"/>
            <a:ext cx="2396385" cy="1053247"/>
          </a:xfrm>
          <a:prstGeom prst="wedgeEllipseCallout">
            <a:avLst>
              <a:gd name="adj1" fmla="val -68066"/>
              <a:gd name="adj2" fmla="val 418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3 724$ quai Fleet La moitié pour la SPDL</a:t>
            </a:r>
            <a:endParaRPr lang="en-US" dirty="0"/>
          </a:p>
        </p:txBody>
      </p:sp>
      <p:sp>
        <p:nvSpPr>
          <p:cNvPr id="7" name="Speech Bubble: Oval 6">
            <a:extLst>
              <a:ext uri="{FF2B5EF4-FFF2-40B4-BE49-F238E27FC236}">
                <a16:creationId xmlns:a16="http://schemas.microsoft.com/office/drawing/2014/main" id="{BB7708C4-1DFF-FF52-F9B3-17B2D8706891}"/>
              </a:ext>
            </a:extLst>
          </p:cNvPr>
          <p:cNvSpPr/>
          <p:nvPr/>
        </p:nvSpPr>
        <p:spPr>
          <a:xfrm>
            <a:off x="7024288" y="2017747"/>
            <a:ext cx="1965599" cy="712099"/>
          </a:xfrm>
          <a:prstGeom prst="wedgeEllipseCallout">
            <a:avLst>
              <a:gd name="adj1" fmla="val -83409"/>
              <a:gd name="adj2" fmla="val -386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dirty="0"/>
              <a:t>1 053$ SPDL</a:t>
            </a:r>
            <a:endParaRPr lang="en-US" sz="2000" dirty="0"/>
          </a:p>
        </p:txBody>
      </p:sp>
      <p:sp>
        <p:nvSpPr>
          <p:cNvPr id="8" name="Speech Bubble: Oval 7">
            <a:extLst>
              <a:ext uri="{FF2B5EF4-FFF2-40B4-BE49-F238E27FC236}">
                <a16:creationId xmlns:a16="http://schemas.microsoft.com/office/drawing/2014/main" id="{E0175C01-89FB-63F3-E762-1359AE81C115}"/>
              </a:ext>
            </a:extLst>
          </p:cNvPr>
          <p:cNvSpPr/>
          <p:nvPr/>
        </p:nvSpPr>
        <p:spPr>
          <a:xfrm>
            <a:off x="6670423" y="3014062"/>
            <a:ext cx="2228322" cy="1116489"/>
          </a:xfrm>
          <a:prstGeom prst="wedgeEllipseCallout">
            <a:avLst>
              <a:gd name="adj1" fmla="val -69613"/>
              <a:gd name="adj2" fmla="val 1268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t>15% </a:t>
            </a:r>
            <a:r>
              <a:rPr lang="fr-CA" dirty="0"/>
              <a:t>des revenus de cotisations annuelles</a:t>
            </a:r>
            <a:endParaRPr lang="en-US" dirty="0"/>
          </a:p>
        </p:txBody>
      </p:sp>
      <p:sp>
        <p:nvSpPr>
          <p:cNvPr id="2" name="TextBox 1">
            <a:extLst>
              <a:ext uri="{FF2B5EF4-FFF2-40B4-BE49-F238E27FC236}">
                <a16:creationId xmlns:a16="http://schemas.microsoft.com/office/drawing/2014/main" id="{D51FC509-E22D-8E69-49BB-A12D5F884C97}"/>
              </a:ext>
            </a:extLst>
          </p:cNvPr>
          <p:cNvSpPr txBox="1"/>
          <p:nvPr/>
        </p:nvSpPr>
        <p:spPr>
          <a:xfrm>
            <a:off x="5424755" y="267128"/>
            <a:ext cx="1245666" cy="369870"/>
          </a:xfrm>
          <a:prstGeom prst="rect">
            <a:avLst/>
          </a:prstGeom>
          <a:noFill/>
        </p:spPr>
        <p:txBody>
          <a:bodyPr wrap="square" rtlCol="0">
            <a:spAutoFit/>
          </a:bodyPr>
          <a:lstStyle/>
          <a:p>
            <a:r>
              <a:rPr lang="fr-CA" dirty="0"/>
              <a:t>2023-2024</a:t>
            </a:r>
          </a:p>
        </p:txBody>
      </p:sp>
    </p:spTree>
    <p:extLst>
      <p:ext uri="{BB962C8B-B14F-4D97-AF65-F5344CB8AC3E}">
        <p14:creationId xmlns:p14="http://schemas.microsoft.com/office/powerpoint/2010/main" val="247541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1BB017-96DC-CAF9-3EAB-AF601B89637D}"/>
              </a:ext>
            </a:extLst>
          </p:cNvPr>
          <p:cNvPicPr>
            <a:picLocks noGrp="1" noChangeAspect="1"/>
          </p:cNvPicPr>
          <p:nvPr>
            <p:ph idx="1"/>
          </p:nvPr>
        </p:nvPicPr>
        <p:blipFill rotWithShape="1">
          <a:blip r:embed="rId2"/>
          <a:srcRect l="50157" t="8681" r="368" b="49163"/>
          <a:stretch/>
        </p:blipFill>
        <p:spPr>
          <a:xfrm>
            <a:off x="698754" y="4601527"/>
            <a:ext cx="3127247" cy="2131695"/>
          </a:xfrm>
          <a:prstGeom prst="rect">
            <a:avLst/>
          </a:prstGeom>
        </p:spPr>
      </p:pic>
      <p:pic>
        <p:nvPicPr>
          <p:cNvPr id="9" name="Picture 8">
            <a:extLst>
              <a:ext uri="{FF2B5EF4-FFF2-40B4-BE49-F238E27FC236}">
                <a16:creationId xmlns:a16="http://schemas.microsoft.com/office/drawing/2014/main" id="{EDB3E9F9-ACC8-0735-C00B-180D910D622F}"/>
              </a:ext>
            </a:extLst>
          </p:cNvPr>
          <p:cNvPicPr>
            <a:picLocks noChangeAspect="1"/>
          </p:cNvPicPr>
          <p:nvPr/>
        </p:nvPicPr>
        <p:blipFill>
          <a:blip r:embed="rId3"/>
          <a:stretch>
            <a:fillRect/>
          </a:stretch>
        </p:blipFill>
        <p:spPr>
          <a:xfrm>
            <a:off x="443807" y="979625"/>
            <a:ext cx="8296333" cy="3603349"/>
          </a:xfrm>
          <a:prstGeom prst="rect">
            <a:avLst/>
          </a:prstGeom>
        </p:spPr>
      </p:pic>
      <p:sp>
        <p:nvSpPr>
          <p:cNvPr id="2" name="Rounded Rectangular Callout 1"/>
          <p:cNvSpPr/>
          <p:nvPr/>
        </p:nvSpPr>
        <p:spPr>
          <a:xfrm>
            <a:off x="6308035" y="477078"/>
            <a:ext cx="2835965" cy="2955235"/>
          </a:xfrm>
          <a:prstGeom prst="wedgeRoundRectCallout">
            <a:avLst>
              <a:gd name="adj1" fmla="val -73169"/>
              <a:gd name="adj2" fmla="val 477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t>Excédent </a:t>
            </a:r>
          </a:p>
          <a:p>
            <a:pPr algn="ctr"/>
            <a:r>
              <a:rPr lang="fr-CA" sz="2400" dirty="0"/>
              <a:t>2022-2023 :  43,293$ </a:t>
            </a:r>
          </a:p>
          <a:p>
            <a:pPr algn="ctr"/>
            <a:r>
              <a:rPr lang="fr-CA" sz="2400" b="1" u="sng" dirty="0"/>
              <a:t>PLUS</a:t>
            </a:r>
          </a:p>
          <a:p>
            <a:pPr algn="ctr"/>
            <a:r>
              <a:rPr lang="fr-CA" sz="2400" dirty="0"/>
              <a:t>Fonds affectés 2023-2024:  26,174$</a:t>
            </a:r>
            <a:endParaRPr lang="en-CA" sz="2400" dirty="0"/>
          </a:p>
        </p:txBody>
      </p:sp>
    </p:spTree>
    <p:extLst>
      <p:ext uri="{BB962C8B-B14F-4D97-AF65-F5344CB8AC3E}">
        <p14:creationId xmlns:p14="http://schemas.microsoft.com/office/powerpoint/2010/main" val="6131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60F21-FEB8-1E86-4898-DCC0E65F1215}"/>
              </a:ext>
            </a:extLst>
          </p:cNvPr>
          <p:cNvSpPr>
            <a:spLocks noGrp="1"/>
          </p:cNvSpPr>
          <p:nvPr>
            <p:ph type="title"/>
          </p:nvPr>
        </p:nvSpPr>
        <p:spPr>
          <a:xfrm>
            <a:off x="640842" y="388060"/>
            <a:ext cx="3832098" cy="1719072"/>
          </a:xfrm>
        </p:spPr>
        <p:txBody>
          <a:bodyPr anchor="b">
            <a:normAutofit/>
          </a:bodyPr>
          <a:lstStyle/>
          <a:p>
            <a:r>
              <a:rPr lang="fr-CA" sz="5400" dirty="0">
                <a:ln w="0"/>
                <a:effectLst>
                  <a:outerShdw blurRad="38100" dist="19050" dir="2700000" algn="tl" rotWithShape="0">
                    <a:schemeClr val="dk1">
                      <a:alpha val="40000"/>
                    </a:schemeClr>
                  </a:outerShdw>
                </a:effectLst>
                <a:latin typeface="+mn-lt"/>
                <a:ea typeface="+mn-ea"/>
                <a:cs typeface="+mn-cs"/>
              </a:rPr>
              <a:t>Fonds de prévoyance</a:t>
            </a:r>
            <a:endParaRPr lang="en-US" sz="5400" dirty="0">
              <a:ln w="0"/>
              <a:effectLst>
                <a:outerShdw blurRad="38100" dist="19050" dir="2700000" algn="tl" rotWithShape="0">
                  <a:schemeClr val="dk1">
                    <a:alpha val="40000"/>
                  </a:schemeClr>
                </a:outerShdw>
              </a:effectLst>
              <a:latin typeface="+mn-lt"/>
              <a:ea typeface="+mn-ea"/>
              <a:cs typeface="+mn-cs"/>
            </a:endParaRPr>
          </a:p>
        </p:txBody>
      </p:sp>
      <p:pic>
        <p:nvPicPr>
          <p:cNvPr id="7" name="Content Placeholder 6" descr="A person and person putting coins into a piggy bank&#10;&#10;Description automatically generated with medium confidence">
            <a:extLst>
              <a:ext uri="{FF2B5EF4-FFF2-40B4-BE49-F238E27FC236}">
                <a16:creationId xmlns:a16="http://schemas.microsoft.com/office/drawing/2014/main" id="{540D55FD-61C8-B026-D026-7A38914E4667}"/>
              </a:ext>
            </a:extLst>
          </p:cNvPr>
          <p:cNvPicPr>
            <a:picLocks noChangeAspect="1"/>
          </p:cNvPicPr>
          <p:nvPr/>
        </p:nvPicPr>
        <p:blipFill>
          <a:blip r:embed="rId3">
            <a:alphaModFix amt="32000"/>
          </a:blip>
          <a:stretch>
            <a:fillRect/>
          </a:stretch>
        </p:blipFill>
        <p:spPr>
          <a:xfrm>
            <a:off x="4671062" y="3882082"/>
            <a:ext cx="5177790" cy="3236118"/>
          </a:xfrm>
          <a:prstGeom prst="rect">
            <a:avLst/>
          </a:prstGeom>
        </p:spPr>
      </p:pic>
      <p:sp>
        <p:nvSpPr>
          <p:cNvPr id="12" name="Content Placeholder 10">
            <a:extLst>
              <a:ext uri="{FF2B5EF4-FFF2-40B4-BE49-F238E27FC236}">
                <a16:creationId xmlns:a16="http://schemas.microsoft.com/office/drawing/2014/main" id="{9BD08150-60BD-9FD9-96AC-D241CB120B7E}"/>
              </a:ext>
            </a:extLst>
          </p:cNvPr>
          <p:cNvSpPr txBox="1">
            <a:spLocks/>
          </p:cNvSpPr>
          <p:nvPr/>
        </p:nvSpPr>
        <p:spPr>
          <a:xfrm>
            <a:off x="746378" y="2367332"/>
            <a:ext cx="6900125" cy="40467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900" dirty="0"/>
              <a:t>Projet de loi 16 pour les copropriétés – peut-être un projet similaire dans le futur pour les Domaines avec routes privées? </a:t>
            </a:r>
          </a:p>
          <a:p>
            <a:r>
              <a:rPr lang="fr-CA" sz="1900" dirty="0"/>
              <a:t>Les coûts grandissants de réparation</a:t>
            </a:r>
          </a:p>
          <a:p>
            <a:r>
              <a:rPr lang="fr-CA" sz="1900" dirty="0"/>
              <a:t>Certains ponceaux vétustes</a:t>
            </a:r>
          </a:p>
          <a:p>
            <a:r>
              <a:rPr lang="fr-CA" sz="1900" dirty="0"/>
              <a:t>Les changements climatiques peuvent avoir une incidence importante sur nos routes</a:t>
            </a:r>
          </a:p>
          <a:p>
            <a:r>
              <a:rPr lang="fr-CA" sz="1900" dirty="0"/>
              <a:t>La subvention pour l’enlèvement de la neige pourrait tomber</a:t>
            </a:r>
          </a:p>
          <a:p>
            <a:r>
              <a:rPr lang="fr-CA" sz="1900" b="1" dirty="0"/>
              <a:t>La difficulté de recueillir des fonds selon les besoins, plus grande facilité et équité de répartir sur plusieurs années à même les contributions</a:t>
            </a:r>
            <a:endParaRPr lang="fr-CA" sz="1900" dirty="0"/>
          </a:p>
          <a:p>
            <a:endParaRPr lang="en-US" sz="1900" dirty="0"/>
          </a:p>
        </p:txBody>
      </p:sp>
      <p:pic>
        <p:nvPicPr>
          <p:cNvPr id="19" name="Picture 18" descr="A picture containing outdoor, ground, tree, sky">
            <a:extLst>
              <a:ext uri="{FF2B5EF4-FFF2-40B4-BE49-F238E27FC236}">
                <a16:creationId xmlns:a16="http://schemas.microsoft.com/office/drawing/2014/main" id="{A2C75F49-B1D1-C0B5-4F11-00F319271D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1062" y="627830"/>
            <a:ext cx="4152861" cy="2994052"/>
          </a:xfrm>
          <a:prstGeom prst="rect">
            <a:avLst/>
          </a:prstGeom>
        </p:spPr>
      </p:pic>
    </p:spTree>
    <p:extLst>
      <p:ext uri="{BB962C8B-B14F-4D97-AF65-F5344CB8AC3E}">
        <p14:creationId xmlns:p14="http://schemas.microsoft.com/office/powerpoint/2010/main" val="308164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nodeType="clickEffect">
                                  <p:stCondLst>
                                    <p:cond delay="0"/>
                                  </p:stCondLst>
                                  <p:childTnLst>
                                    <p:anim calcmode="lin" valueType="num">
                                      <p:cBhvr>
                                        <p:cTn id="26" dur="1000"/>
                                        <p:tgtEl>
                                          <p:spTgt spid="19"/>
                                        </p:tgtEl>
                                        <p:attrNameLst>
                                          <p:attrName>ppt_w</p:attrName>
                                        </p:attrNameLst>
                                      </p:cBhvr>
                                      <p:tavLst>
                                        <p:tav tm="0">
                                          <p:val>
                                            <p:strVal val="ppt_w"/>
                                          </p:val>
                                        </p:tav>
                                        <p:tav tm="100000">
                                          <p:val>
                                            <p:fltVal val="0"/>
                                          </p:val>
                                        </p:tav>
                                      </p:tavLst>
                                    </p:anim>
                                    <p:anim calcmode="lin" valueType="num">
                                      <p:cBhvr>
                                        <p:cTn id="27" dur="1000"/>
                                        <p:tgtEl>
                                          <p:spTgt spid="19"/>
                                        </p:tgtEl>
                                        <p:attrNameLst>
                                          <p:attrName>ppt_h</p:attrName>
                                        </p:attrNameLst>
                                      </p:cBhvr>
                                      <p:tavLst>
                                        <p:tav tm="0">
                                          <p:val>
                                            <p:strVal val="ppt_h"/>
                                          </p:val>
                                        </p:tav>
                                        <p:tav tm="100000">
                                          <p:val>
                                            <p:fltVal val="0"/>
                                          </p:val>
                                        </p:tav>
                                      </p:tavLst>
                                    </p:anim>
                                    <p:anim calcmode="lin" valueType="num">
                                      <p:cBhvr>
                                        <p:cTn id="28" dur="1000"/>
                                        <p:tgtEl>
                                          <p:spTgt spid="19"/>
                                        </p:tgtEl>
                                        <p:attrNameLst>
                                          <p:attrName>style.rotation</p:attrName>
                                        </p:attrNameLst>
                                      </p:cBhvr>
                                      <p:tavLst>
                                        <p:tav tm="0">
                                          <p:val>
                                            <p:fltVal val="0"/>
                                          </p:val>
                                        </p:tav>
                                        <p:tav tm="100000">
                                          <p:val>
                                            <p:fltVal val="90"/>
                                          </p:val>
                                        </p:tav>
                                      </p:tavLst>
                                    </p:anim>
                                    <p:animEffect transition="out" filter="fade">
                                      <p:cBhvr>
                                        <p:cTn id="29" dur="1000"/>
                                        <p:tgtEl>
                                          <p:spTgt spid="19"/>
                                        </p:tgtEl>
                                      </p:cBhvr>
                                    </p:animEffect>
                                    <p:set>
                                      <p:cBhvr>
                                        <p:cTn id="30" dur="1" fill="hold">
                                          <p:stCondLst>
                                            <p:cond delay="99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E4C9F5C-0B41-7A25-6EFF-9F59E6F1A49F}"/>
              </a:ext>
            </a:extLst>
          </p:cNvPr>
          <p:cNvPicPr>
            <a:picLocks noChangeAspect="1"/>
          </p:cNvPicPr>
          <p:nvPr/>
        </p:nvPicPr>
        <p:blipFill>
          <a:blip r:embed="rId2"/>
          <a:stretch>
            <a:fillRect/>
          </a:stretch>
        </p:blipFill>
        <p:spPr>
          <a:xfrm>
            <a:off x="4495800" y="3771749"/>
            <a:ext cx="4052888" cy="2685037"/>
          </a:xfrm>
          <a:prstGeom prst="rect">
            <a:avLst/>
          </a:prstGeom>
        </p:spPr>
      </p:pic>
      <p:sp>
        <p:nvSpPr>
          <p:cNvPr id="9" name="Title 1">
            <a:extLst>
              <a:ext uri="{FF2B5EF4-FFF2-40B4-BE49-F238E27FC236}">
                <a16:creationId xmlns:a16="http://schemas.microsoft.com/office/drawing/2014/main" id="{66303A57-3D97-0381-4C8D-0B769E4131D9}"/>
              </a:ext>
            </a:extLst>
          </p:cNvPr>
          <p:cNvSpPr txBox="1">
            <a:spLocks/>
          </p:cNvSpPr>
          <p:nvPr/>
        </p:nvSpPr>
        <p:spPr>
          <a:xfrm>
            <a:off x="717232" y="2226715"/>
            <a:ext cx="4602670" cy="171907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5400" dirty="0">
                <a:ln w="0"/>
                <a:effectLst>
                  <a:outerShdw blurRad="38100" dist="19050" dir="2700000" algn="tl" rotWithShape="0">
                    <a:schemeClr val="dk1">
                      <a:alpha val="40000"/>
                    </a:schemeClr>
                  </a:outerShdw>
                </a:effectLst>
                <a:latin typeface="+mn-lt"/>
                <a:ea typeface="+mn-ea"/>
                <a:cs typeface="+mn-cs"/>
              </a:rPr>
              <a:t>Questions </a:t>
            </a:r>
          </a:p>
          <a:p>
            <a:pPr algn="ctr"/>
            <a:r>
              <a:rPr lang="fr-CA" sz="5400" dirty="0">
                <a:ln w="0"/>
                <a:effectLst>
                  <a:outerShdw blurRad="38100" dist="19050" dir="2700000" algn="tl" rotWithShape="0">
                    <a:schemeClr val="dk1">
                      <a:alpha val="40000"/>
                    </a:schemeClr>
                  </a:outerShdw>
                </a:effectLst>
                <a:latin typeface="+mn-lt"/>
                <a:ea typeface="+mn-ea"/>
                <a:cs typeface="+mn-cs"/>
              </a:rPr>
              <a:t>&amp;</a:t>
            </a:r>
          </a:p>
          <a:p>
            <a:pPr algn="ctr"/>
            <a:r>
              <a:rPr lang="fr-CA" sz="5400" dirty="0">
                <a:ln w="0"/>
                <a:effectLst>
                  <a:outerShdw blurRad="38100" dist="19050" dir="2700000" algn="tl" rotWithShape="0">
                    <a:schemeClr val="dk1">
                      <a:alpha val="40000"/>
                    </a:schemeClr>
                  </a:outerShdw>
                </a:effectLst>
                <a:latin typeface="+mn-lt"/>
                <a:ea typeface="+mn-ea"/>
                <a:cs typeface="+mn-cs"/>
              </a:rPr>
              <a:t>Vote du budget</a:t>
            </a:r>
            <a:endParaRPr lang="en-US" sz="5400" dirty="0">
              <a:ln w="0"/>
              <a:effectLst>
                <a:outerShdw blurRad="38100" dist="19050" dir="2700000" algn="tl" rotWithShape="0">
                  <a:schemeClr val="dk1">
                    <a:alpha val="40000"/>
                  </a:schemeClr>
                </a:outerShdw>
              </a:effectLst>
              <a:latin typeface="+mn-lt"/>
              <a:ea typeface="+mn-ea"/>
              <a:cs typeface="+mn-cs"/>
            </a:endParaRPr>
          </a:p>
        </p:txBody>
      </p:sp>
    </p:spTree>
    <p:extLst>
      <p:ext uri="{BB962C8B-B14F-4D97-AF65-F5344CB8AC3E}">
        <p14:creationId xmlns:p14="http://schemas.microsoft.com/office/powerpoint/2010/main" val="1431787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B1C4D8-BA5D-8642-9E43-164173D900D9}"/>
              </a:ext>
            </a:extLst>
          </p:cNvPr>
          <p:cNvSpPr>
            <a:spLocks noGrp="1"/>
          </p:cNvSpPr>
          <p:nvPr>
            <p:ph type="title"/>
          </p:nvPr>
        </p:nvSpPr>
        <p:spPr>
          <a:xfrm>
            <a:off x="628650" y="172737"/>
            <a:ext cx="7886700" cy="734100"/>
          </a:xfrm>
        </p:spPr>
        <p:txBody>
          <a:bodyPr/>
          <a:lstStyle/>
          <a:p>
            <a:r>
              <a:rPr lang="fr-FR" dirty="0"/>
              <a:t>Ordre du jour</a:t>
            </a:r>
          </a:p>
        </p:txBody>
      </p:sp>
      <p:sp>
        <p:nvSpPr>
          <p:cNvPr id="3" name="Espace réservé du contenu 2">
            <a:extLst>
              <a:ext uri="{FF2B5EF4-FFF2-40B4-BE49-F238E27FC236}">
                <a16:creationId xmlns:a16="http://schemas.microsoft.com/office/drawing/2014/main" id="{00C980E7-C1BE-EA41-8B27-0F703D3B0474}"/>
              </a:ext>
            </a:extLst>
          </p:cNvPr>
          <p:cNvSpPr>
            <a:spLocks noGrp="1"/>
          </p:cNvSpPr>
          <p:nvPr>
            <p:ph idx="1"/>
          </p:nvPr>
        </p:nvSpPr>
        <p:spPr>
          <a:xfrm>
            <a:off x="523469" y="646485"/>
            <a:ext cx="8097061" cy="5145930"/>
          </a:xfrm>
        </p:spPr>
        <p:txBody>
          <a:bodyPr>
            <a:normAutofit fontScale="25000" lnSpcReduction="20000"/>
          </a:bodyPr>
          <a:lstStyle/>
          <a:p>
            <a:pPr lvl="0">
              <a:lnSpc>
                <a:spcPct val="120000"/>
              </a:lnSpc>
            </a:pPr>
            <a:endParaRPr lang="fr-CA" dirty="0"/>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Vérification du quorum (20% des propriétaires)</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Élection d’un président de réunion </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Procédure pour le vote (1 vote par facture de la SPDL – frais annuels acquittés)</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solidFill>
                  <a:schemeClr val="accent1"/>
                </a:solidFill>
                <a:effectLst/>
                <a:latin typeface="Arial" panose="020B0604020202020204" pitchFamily="34" charset="0"/>
                <a:ea typeface="Times New Roman" panose="02020603050405020304" pitchFamily="18" charset="0"/>
              </a:rPr>
              <a:t>Adoption</a:t>
            </a:r>
            <a:r>
              <a:rPr lang="fr-FR" sz="6400" dirty="0">
                <a:effectLst/>
                <a:latin typeface="Arial" panose="020B0604020202020204" pitchFamily="34" charset="0"/>
                <a:ea typeface="Times New Roman" panose="02020603050405020304" pitchFamily="18" charset="0"/>
              </a:rPr>
              <a:t> de l’ordre du jour </a:t>
            </a:r>
            <a:r>
              <a:rPr lang="fr-FR" sz="6400" dirty="0">
                <a:solidFill>
                  <a:schemeClr val="accent1"/>
                </a:solidFill>
                <a:effectLst/>
                <a:latin typeface="Arial" panose="020B0604020202020204" pitchFamily="34" charset="0"/>
                <a:ea typeface="Times New Roman" panose="02020603050405020304" pitchFamily="18" charset="0"/>
              </a:rPr>
              <a:t>***</a:t>
            </a:r>
            <a:endParaRPr lang="fr-CA" sz="6400" dirty="0">
              <a:solidFill>
                <a:schemeClr val="accent1"/>
              </a:solidFill>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solidFill>
                  <a:schemeClr val="accent1"/>
                </a:solidFill>
                <a:effectLst/>
                <a:latin typeface="Arial" panose="020B0604020202020204" pitchFamily="34" charset="0"/>
                <a:ea typeface="Times New Roman" panose="02020603050405020304" pitchFamily="18" charset="0"/>
              </a:rPr>
              <a:t>Adoption</a:t>
            </a:r>
            <a:r>
              <a:rPr lang="fr-FR" sz="6400" dirty="0">
                <a:effectLst/>
                <a:latin typeface="Arial" panose="020B0604020202020204" pitchFamily="34" charset="0"/>
                <a:ea typeface="Times New Roman" panose="02020603050405020304" pitchFamily="18" charset="0"/>
              </a:rPr>
              <a:t> du procès-verbal de l’AGA virtuelle du 1</a:t>
            </a:r>
            <a:r>
              <a:rPr lang="fr-FR" sz="6400" baseline="30000" dirty="0">
                <a:effectLst/>
                <a:latin typeface="Arial" panose="020B0604020202020204" pitchFamily="34" charset="0"/>
                <a:ea typeface="Times New Roman" panose="02020603050405020304" pitchFamily="18" charset="0"/>
              </a:rPr>
              <a:t>er</a:t>
            </a:r>
            <a:r>
              <a:rPr lang="fr-FR" sz="6400" dirty="0">
                <a:effectLst/>
                <a:latin typeface="Arial" panose="020B0604020202020204" pitchFamily="34" charset="0"/>
                <a:ea typeface="Times New Roman" panose="02020603050405020304" pitchFamily="18" charset="0"/>
              </a:rPr>
              <a:t> octobre 2022</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Rapport de l’exécutif</a:t>
            </a:r>
            <a:r>
              <a:rPr lang="fr-FR" sz="6400" b="1" dirty="0">
                <a:effectLst/>
                <a:latin typeface="Arial" panose="020B0604020202020204" pitchFamily="34" charset="0"/>
                <a:ea typeface="Times New Roman" panose="02020603050405020304" pitchFamily="18" charset="0"/>
              </a:rPr>
              <a:t> </a:t>
            </a:r>
            <a:r>
              <a:rPr lang="fr-FR" sz="6400" dirty="0">
                <a:effectLst/>
                <a:latin typeface="Arial" panose="020B0604020202020204" pitchFamily="34" charset="0"/>
                <a:ea typeface="Times New Roman" panose="02020603050405020304" pitchFamily="18" charset="0"/>
              </a:rPr>
              <a:t>(J-M Laberge)</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Rues du Domaine (J. Corner)</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Espaces verts (D. </a:t>
            </a:r>
            <a:r>
              <a:rPr lang="fr-FR" sz="6400" dirty="0" err="1">
                <a:effectLst/>
                <a:latin typeface="Arial" panose="020B0604020202020204" pitchFamily="34" charset="0"/>
                <a:ea typeface="Times New Roman" panose="02020603050405020304" pitchFamily="18" charset="0"/>
              </a:rPr>
              <a:t>Bossut</a:t>
            </a:r>
            <a:r>
              <a:rPr lang="fr-FR" sz="6400" dirty="0">
                <a:effectLst/>
                <a:latin typeface="Arial" panose="020B0604020202020204" pitchFamily="34" charset="0"/>
                <a:ea typeface="Times New Roman" panose="02020603050405020304" pitchFamily="18" charset="0"/>
              </a:rPr>
              <a:t>)</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Présentation des états financiers (C-J Vézina)</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Budget 2023-2024 – </a:t>
            </a:r>
            <a:r>
              <a:rPr lang="fr-FR" sz="6400" dirty="0">
                <a:solidFill>
                  <a:schemeClr val="accent1"/>
                </a:solidFill>
                <a:effectLst/>
                <a:latin typeface="Arial" panose="020B0604020202020204" pitchFamily="34" charset="0"/>
                <a:ea typeface="Times New Roman" panose="02020603050405020304" pitchFamily="18" charset="0"/>
              </a:rPr>
              <a:t>DISCUSSION ET ADOPTION</a:t>
            </a:r>
            <a:endParaRPr lang="fr-CA" sz="6400" dirty="0">
              <a:solidFill>
                <a:schemeClr val="accent1"/>
              </a:solidFill>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highlight>
                  <a:srgbClr val="FFFF00"/>
                </a:highlight>
                <a:latin typeface="Arial" panose="020B0604020202020204" pitchFamily="34" charset="0"/>
                <a:ea typeface="Times New Roman" panose="02020603050405020304" pitchFamily="18" charset="0"/>
              </a:rPr>
              <a:t>Comité architectural (C. Gosselin)</a:t>
            </a:r>
            <a:endParaRPr lang="fr-CA" sz="6400" dirty="0">
              <a:effectLst/>
              <a:highlight>
                <a:srgbClr val="FFFF00"/>
              </a:highligh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Surveillance des lacs/environnement (J. </a:t>
            </a:r>
            <a:r>
              <a:rPr lang="fr-FR" sz="6400" dirty="0" err="1">
                <a:effectLst/>
                <a:latin typeface="Arial" panose="020B0604020202020204" pitchFamily="34" charset="0"/>
                <a:ea typeface="Times New Roman" panose="02020603050405020304" pitchFamily="18" charset="0"/>
              </a:rPr>
              <a:t>Lefaivre</a:t>
            </a:r>
            <a:r>
              <a:rPr lang="fr-FR" sz="6400" dirty="0">
                <a:effectLst/>
                <a:latin typeface="Arial" panose="020B0604020202020204" pitchFamily="34" charset="0"/>
                <a:ea typeface="Times New Roman" panose="02020603050405020304" pitchFamily="18" charset="0"/>
              </a:rPr>
              <a:t>/C. Coutu)</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Sentiers (A. </a:t>
            </a:r>
            <a:r>
              <a:rPr lang="fr-FR" sz="6400" dirty="0" err="1">
                <a:effectLst/>
                <a:latin typeface="Arial" panose="020B0604020202020204" pitchFamily="34" charset="0"/>
                <a:ea typeface="Times New Roman" panose="02020603050405020304" pitchFamily="18" charset="0"/>
              </a:rPr>
              <a:t>Plank</a:t>
            </a:r>
            <a:r>
              <a:rPr lang="fr-FR" sz="6400" dirty="0">
                <a:effectLst/>
                <a:latin typeface="Arial" panose="020B0604020202020204" pitchFamily="34" charset="0"/>
                <a:ea typeface="Times New Roman" panose="02020603050405020304" pitchFamily="18" charset="0"/>
              </a:rPr>
              <a:t>)</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Ensemencement (J-M Laberge)</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Conservation </a:t>
            </a:r>
            <a:r>
              <a:rPr lang="fr-FR" sz="6400" dirty="0" err="1">
                <a:effectLst/>
                <a:latin typeface="Arial" panose="020B0604020202020204" pitchFamily="34" charset="0"/>
                <a:ea typeface="Times New Roman" panose="02020603050405020304" pitchFamily="18" charset="0"/>
              </a:rPr>
              <a:t>Lakefield</a:t>
            </a:r>
            <a:r>
              <a:rPr lang="fr-FR" sz="6400" dirty="0">
                <a:effectLst/>
                <a:latin typeface="Arial" panose="020B0604020202020204" pitchFamily="34" charset="0"/>
                <a:ea typeface="Times New Roman" panose="02020603050405020304" pitchFamily="18" charset="0"/>
              </a:rPr>
              <a:t> (P. </a:t>
            </a:r>
            <a:r>
              <a:rPr lang="fr-FR" sz="6400" dirty="0" err="1">
                <a:effectLst/>
                <a:latin typeface="Arial" panose="020B0604020202020204" pitchFamily="34" charset="0"/>
                <a:ea typeface="Times New Roman" panose="02020603050405020304" pitchFamily="18" charset="0"/>
              </a:rPr>
              <a:t>Demars</a:t>
            </a:r>
            <a:r>
              <a:rPr lang="fr-FR" sz="6400" dirty="0">
                <a:effectLst/>
                <a:latin typeface="Arial" panose="020B0604020202020204" pitchFamily="34" charset="0"/>
                <a:ea typeface="Times New Roman" panose="02020603050405020304" pitchFamily="18" charset="0"/>
              </a:rPr>
              <a:t>)</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Élections pour combler des postes au CA</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Révisions des règlements du Domaine</a:t>
            </a:r>
            <a:endParaRPr lang="fr-CA" sz="6400" dirty="0">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Révision des règlements du Comité architectural ; </a:t>
            </a:r>
            <a:r>
              <a:rPr lang="fr-FR" sz="6400" dirty="0">
                <a:solidFill>
                  <a:schemeClr val="accent1"/>
                </a:solidFill>
                <a:effectLst/>
                <a:latin typeface="Arial" panose="020B0604020202020204" pitchFamily="34" charset="0"/>
                <a:ea typeface="Times New Roman" panose="02020603050405020304" pitchFamily="18" charset="0"/>
              </a:rPr>
              <a:t>vote sur l’interdiction des maisons modulaires</a:t>
            </a:r>
            <a:endParaRPr lang="fr-CA" sz="6400" dirty="0">
              <a:solidFill>
                <a:schemeClr val="accent1"/>
              </a:solidFill>
              <a:effectLst/>
              <a:latin typeface="Times New Roman" panose="02020603050405020304" pitchFamily="18" charset="0"/>
              <a:ea typeface="Times New Roman" panose="02020603050405020304" pitchFamily="18" charset="0"/>
            </a:endParaRPr>
          </a:p>
          <a:p>
            <a:pPr marL="342900" lvl="0" indent="-342900">
              <a:lnSpc>
                <a:spcPct val="120000"/>
              </a:lnSpc>
              <a:spcBef>
                <a:spcPts val="300"/>
              </a:spcBef>
              <a:buFont typeface="+mj-lt"/>
              <a:buAutoNum type="arabicParenR"/>
            </a:pPr>
            <a:r>
              <a:rPr lang="fr-FR" sz="6400" dirty="0">
                <a:effectLst/>
                <a:latin typeface="Arial" panose="020B0604020202020204" pitchFamily="34" charset="0"/>
                <a:ea typeface="Times New Roman" panose="02020603050405020304" pitchFamily="18" charset="0"/>
              </a:rPr>
              <a:t>Varia - </a:t>
            </a:r>
            <a:r>
              <a:rPr lang="fr-FR" sz="6400" dirty="0">
                <a:solidFill>
                  <a:schemeClr val="accent1"/>
                </a:solidFill>
                <a:effectLst/>
                <a:latin typeface="Arial" panose="020B0604020202020204" pitchFamily="34" charset="0"/>
                <a:ea typeface="Times New Roman" panose="02020603050405020304" pitchFamily="18" charset="0"/>
              </a:rPr>
              <a:t>QUESTIONS</a:t>
            </a:r>
            <a:endParaRPr lang="fr-CA" sz="6400" dirty="0">
              <a:solidFill>
                <a:schemeClr val="accent1"/>
              </a:solidFill>
              <a:effectLst/>
              <a:latin typeface="Times New Roman" panose="02020603050405020304" pitchFamily="18" charset="0"/>
              <a:ea typeface="Times New Roman" panose="02020603050405020304" pitchFamily="18" charset="0"/>
            </a:endParaRPr>
          </a:p>
          <a:p>
            <a:endParaRPr lang="fr-FR" dirty="0"/>
          </a:p>
        </p:txBody>
      </p:sp>
    </p:spTree>
    <p:extLst>
      <p:ext uri="{BB962C8B-B14F-4D97-AF65-F5344CB8AC3E}">
        <p14:creationId xmlns:p14="http://schemas.microsoft.com/office/powerpoint/2010/main" val="249955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5" name="Picture 4" descr="A group of people swimming in a lake&#10;&#10;Description automatically generated">
            <a:extLst>
              <a:ext uri="{FF2B5EF4-FFF2-40B4-BE49-F238E27FC236}">
                <a16:creationId xmlns:a16="http://schemas.microsoft.com/office/drawing/2014/main" id="{4AAE7845-175F-9E9F-9A49-6FF8652408AA}"/>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1" y="864963"/>
            <a:ext cx="9144001" cy="5143493"/>
          </a:xfrm>
          <a:prstGeom prst="rect">
            <a:avLst/>
          </a:prstGeom>
        </p:spPr>
      </p:pic>
      <p:sp>
        <p:nvSpPr>
          <p:cNvPr id="2" name="Title 1">
            <a:extLst>
              <a:ext uri="{FF2B5EF4-FFF2-40B4-BE49-F238E27FC236}">
                <a16:creationId xmlns:a16="http://schemas.microsoft.com/office/drawing/2014/main" id="{98F54FFB-A656-744C-E0FF-2F603A40C36A}"/>
              </a:ext>
            </a:extLst>
          </p:cNvPr>
          <p:cNvSpPr>
            <a:spLocks noGrp="1"/>
          </p:cNvSpPr>
          <p:nvPr>
            <p:ph type="ctrTitle"/>
          </p:nvPr>
        </p:nvSpPr>
        <p:spPr>
          <a:xfrm>
            <a:off x="898636" y="1699023"/>
            <a:ext cx="7346728" cy="1665581"/>
          </a:xfrm>
        </p:spPr>
        <p:txBody>
          <a:bodyPr>
            <a:normAutofit fontScale="90000"/>
          </a:bodyPr>
          <a:lstStyle/>
          <a:p>
            <a:r>
              <a:rPr lang="fr-CA" b="1" dirty="0">
                <a:solidFill>
                  <a:srgbClr val="FFFFFF"/>
                </a:solidFill>
                <a:latin typeface="+mn-lt"/>
              </a:rPr>
              <a:t>La santé des Lacs Écho, </a:t>
            </a:r>
            <a:br>
              <a:rPr lang="fr-CA" b="1" dirty="0">
                <a:solidFill>
                  <a:srgbClr val="FFFFFF"/>
                </a:solidFill>
                <a:latin typeface="+mn-lt"/>
              </a:rPr>
            </a:br>
            <a:r>
              <a:rPr lang="fr-CA" b="1" dirty="0">
                <a:solidFill>
                  <a:srgbClr val="FFFFFF"/>
                </a:solidFill>
                <a:latin typeface="+mn-lt"/>
              </a:rPr>
              <a:t>Kenny et Frédéric</a:t>
            </a:r>
          </a:p>
        </p:txBody>
      </p:sp>
      <p:sp>
        <p:nvSpPr>
          <p:cNvPr id="3" name="Subtitle 2">
            <a:extLst>
              <a:ext uri="{FF2B5EF4-FFF2-40B4-BE49-F238E27FC236}">
                <a16:creationId xmlns:a16="http://schemas.microsoft.com/office/drawing/2014/main" id="{E2EABA42-79E6-43D6-202B-C4D1AF93E642}"/>
              </a:ext>
            </a:extLst>
          </p:cNvPr>
          <p:cNvSpPr>
            <a:spLocks noGrp="1"/>
          </p:cNvSpPr>
          <p:nvPr>
            <p:ph type="subTitle" idx="1"/>
          </p:nvPr>
        </p:nvSpPr>
        <p:spPr>
          <a:xfrm>
            <a:off x="898636" y="3493390"/>
            <a:ext cx="7346728" cy="712979"/>
          </a:xfrm>
        </p:spPr>
        <p:txBody>
          <a:bodyPr>
            <a:normAutofit fontScale="85000" lnSpcReduction="20000"/>
          </a:bodyPr>
          <a:lstStyle/>
          <a:p>
            <a:r>
              <a:rPr lang="fr-CA" dirty="0">
                <a:solidFill>
                  <a:srgbClr val="FFFFFF"/>
                </a:solidFill>
              </a:rPr>
              <a:t>Présentation à l’AGA de la SPDL</a:t>
            </a:r>
          </a:p>
          <a:p>
            <a:r>
              <a:rPr lang="fr-CA" sz="2800" dirty="0">
                <a:solidFill>
                  <a:srgbClr val="FFFFFF"/>
                </a:solidFill>
              </a:rPr>
              <a:t>Josette Lefaivre </a:t>
            </a:r>
            <a:r>
              <a:rPr lang="fr-CA" dirty="0">
                <a:solidFill>
                  <a:srgbClr val="FFFFFF"/>
                </a:solidFill>
              </a:rPr>
              <a:t>— 11 juin 2023</a:t>
            </a:r>
          </a:p>
        </p:txBody>
      </p:sp>
    </p:spTree>
    <p:extLst>
      <p:ext uri="{BB962C8B-B14F-4D97-AF65-F5344CB8AC3E}">
        <p14:creationId xmlns:p14="http://schemas.microsoft.com/office/powerpoint/2010/main" val="3579751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3595B-8F9B-1759-2ECA-C8B651EA2468}"/>
              </a:ext>
            </a:extLst>
          </p:cNvPr>
          <p:cNvSpPr>
            <a:spLocks noGrp="1"/>
          </p:cNvSpPr>
          <p:nvPr>
            <p:ph type="title"/>
          </p:nvPr>
        </p:nvSpPr>
        <p:spPr/>
        <p:txBody>
          <a:bodyPr>
            <a:normAutofit/>
          </a:bodyPr>
          <a:lstStyle/>
          <a:p>
            <a:r>
              <a:rPr lang="fr-CA" sz="3600" b="1" dirty="0">
                <a:solidFill>
                  <a:srgbClr val="FFFFFF"/>
                </a:solidFill>
                <a:latin typeface="+mn-lt"/>
              </a:rPr>
              <a:t>Nos </a:t>
            </a:r>
            <a:r>
              <a:rPr lang="fr-CA" sz="3600" b="1" dirty="0" err="1">
                <a:solidFill>
                  <a:srgbClr val="FFFFFF"/>
                </a:solidFill>
                <a:latin typeface="+mn-lt"/>
              </a:rPr>
              <a:t>préoccuNospppréoccupatiopations</a:t>
            </a:r>
            <a:endParaRPr lang="fr-CA" sz="3600" b="1" dirty="0">
              <a:solidFill>
                <a:srgbClr val="FFFFFF"/>
              </a:solidFill>
              <a:latin typeface="+mn-lt"/>
            </a:endParaRPr>
          </a:p>
        </p:txBody>
      </p:sp>
      <p:sp>
        <p:nvSpPr>
          <p:cNvPr id="3" name="Content Placeholder 2">
            <a:extLst>
              <a:ext uri="{FF2B5EF4-FFF2-40B4-BE49-F238E27FC236}">
                <a16:creationId xmlns:a16="http://schemas.microsoft.com/office/drawing/2014/main" id="{325C21D0-60A2-566F-CDC4-E7A77232272F}"/>
              </a:ext>
            </a:extLst>
          </p:cNvPr>
          <p:cNvSpPr>
            <a:spLocks noGrp="1"/>
          </p:cNvSpPr>
          <p:nvPr>
            <p:ph idx="1"/>
          </p:nvPr>
        </p:nvSpPr>
        <p:spPr/>
        <p:txBody>
          <a:bodyPr anchor="ctr">
            <a:normAutofit/>
          </a:bodyPr>
          <a:lstStyle/>
          <a:p>
            <a:r>
              <a:rPr lang="fr-CA" sz="2700" b="1" dirty="0"/>
              <a:t>Prévention du myriophylle à épi</a:t>
            </a:r>
            <a:endParaRPr lang="fr-CA" sz="2700" dirty="0"/>
          </a:p>
          <a:p>
            <a:pPr lvl="1"/>
            <a:r>
              <a:rPr lang="fr-CA" dirty="0"/>
              <a:t>Plante envahissante</a:t>
            </a:r>
          </a:p>
          <a:p>
            <a:r>
              <a:rPr lang="fr-CA" sz="2700" b="1" dirty="0"/>
              <a:t>Suivi scientifique de l’eau</a:t>
            </a:r>
          </a:p>
          <a:p>
            <a:pPr lvl="1"/>
            <a:r>
              <a:rPr lang="fr-CA" dirty="0"/>
              <a:t>Caractérisation du vieillissement du lac</a:t>
            </a:r>
          </a:p>
          <a:p>
            <a:r>
              <a:rPr lang="fr-CA" sz="2700" b="1" dirty="0"/>
              <a:t>Précautions que les propriétaires peuvent prendre</a:t>
            </a:r>
            <a:endParaRPr lang="fr-CA" sz="2700" dirty="0"/>
          </a:p>
        </p:txBody>
      </p:sp>
      <p:sp>
        <p:nvSpPr>
          <p:cNvPr id="4" name="Footer Placeholder 3">
            <a:extLst>
              <a:ext uri="{FF2B5EF4-FFF2-40B4-BE49-F238E27FC236}">
                <a16:creationId xmlns:a16="http://schemas.microsoft.com/office/drawing/2014/main" id="{26B41C97-583C-7BB2-0D5E-578998EA2842}"/>
              </a:ext>
            </a:extLst>
          </p:cNvPr>
          <p:cNvSpPr>
            <a:spLocks noGrp="1"/>
          </p:cNvSpPr>
          <p:nvPr>
            <p:ph type="ftr" sz="quarter" idx="11"/>
          </p:nvPr>
        </p:nvSpPr>
        <p:spPr>
          <a:xfrm>
            <a:off x="3028950" y="5613401"/>
            <a:ext cx="3086100" cy="365125"/>
          </a:xfrm>
        </p:spPr>
        <p:txBody>
          <a:bodyPr/>
          <a:lstStyle/>
          <a:p>
            <a:r>
              <a:rPr lang="fr-CA" dirty="0"/>
              <a:t>La santé des Lacs Écho, </a:t>
            </a:r>
            <a:br>
              <a:rPr lang="fr-CA" dirty="0"/>
            </a:br>
            <a:r>
              <a:rPr lang="fr-CA" dirty="0"/>
              <a:t>Kenny et Frédéric - 2023-06-11</a:t>
            </a:r>
          </a:p>
        </p:txBody>
      </p:sp>
      <p:sp>
        <p:nvSpPr>
          <p:cNvPr id="5" name="Slide Number Placeholder 4">
            <a:extLst>
              <a:ext uri="{FF2B5EF4-FFF2-40B4-BE49-F238E27FC236}">
                <a16:creationId xmlns:a16="http://schemas.microsoft.com/office/drawing/2014/main" id="{A46CCBF3-714E-7F90-5B39-656843BE828F}"/>
              </a:ext>
            </a:extLst>
          </p:cNvPr>
          <p:cNvSpPr>
            <a:spLocks noGrp="1"/>
          </p:cNvSpPr>
          <p:nvPr>
            <p:ph type="sldNum" sz="quarter" idx="12"/>
          </p:nvPr>
        </p:nvSpPr>
        <p:spPr/>
        <p:txBody>
          <a:bodyPr/>
          <a:lstStyle/>
          <a:p>
            <a:fld id="{CEB452B4-1239-2147-A988-FEB7030515C0}" type="slidenum">
              <a:rPr lang="fr-CA" smtClean="0"/>
              <a:t>31</a:t>
            </a:fld>
            <a:endParaRPr lang="fr-CA"/>
          </a:p>
        </p:txBody>
      </p:sp>
      <p:sp>
        <p:nvSpPr>
          <p:cNvPr id="6" name="TextBox 5">
            <a:extLst>
              <a:ext uri="{FF2B5EF4-FFF2-40B4-BE49-F238E27FC236}">
                <a16:creationId xmlns:a16="http://schemas.microsoft.com/office/drawing/2014/main" id="{9CB1D56F-69A7-F6B5-4D63-A3FE264D0DAE}"/>
              </a:ext>
            </a:extLst>
          </p:cNvPr>
          <p:cNvSpPr txBox="1"/>
          <p:nvPr/>
        </p:nvSpPr>
        <p:spPr>
          <a:xfrm>
            <a:off x="2247900" y="571500"/>
            <a:ext cx="4105275" cy="769441"/>
          </a:xfrm>
          <a:prstGeom prst="rect">
            <a:avLst/>
          </a:prstGeom>
          <a:noFill/>
        </p:spPr>
        <p:txBody>
          <a:bodyPr wrap="square" rtlCol="0">
            <a:spAutoFit/>
          </a:bodyPr>
          <a:lstStyle/>
          <a:p>
            <a:r>
              <a:rPr lang="fr-CA" sz="4400" dirty="0"/>
              <a:t>Préoccupations</a:t>
            </a:r>
          </a:p>
        </p:txBody>
      </p:sp>
    </p:spTree>
    <p:extLst>
      <p:ext uri="{BB962C8B-B14F-4D97-AF65-F5344CB8AC3E}">
        <p14:creationId xmlns:p14="http://schemas.microsoft.com/office/powerpoint/2010/main" val="4288975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human face, person, screenshot&#10;&#10;Description automatically generated">
            <a:extLst>
              <a:ext uri="{FF2B5EF4-FFF2-40B4-BE49-F238E27FC236}">
                <a16:creationId xmlns:a16="http://schemas.microsoft.com/office/drawing/2014/main" id="{F100BF7E-5EF0-200B-D9AC-474C8409A496}"/>
              </a:ext>
            </a:extLst>
          </p:cNvPr>
          <p:cNvPicPr>
            <a:picLocks noGrp="1" noChangeAspect="1"/>
          </p:cNvPicPr>
          <p:nvPr>
            <p:ph type="pic" idx="1"/>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 y="857250"/>
            <a:ext cx="7849970" cy="5143500"/>
          </a:xfrm>
        </p:spPr>
      </p:pic>
      <p:sp>
        <p:nvSpPr>
          <p:cNvPr id="3" name="Content Placeholder 2">
            <a:extLst>
              <a:ext uri="{FF2B5EF4-FFF2-40B4-BE49-F238E27FC236}">
                <a16:creationId xmlns:a16="http://schemas.microsoft.com/office/drawing/2014/main" id="{9E98B622-2976-4990-2A7B-3949BEFB51D9}"/>
              </a:ext>
            </a:extLst>
          </p:cNvPr>
          <p:cNvSpPr>
            <a:spLocks noGrp="1"/>
          </p:cNvSpPr>
          <p:nvPr>
            <p:ph type="body" sz="half" idx="2"/>
          </p:nvPr>
        </p:nvSpPr>
        <p:spPr>
          <a:xfrm>
            <a:off x="7484537" y="3057124"/>
            <a:ext cx="1555124" cy="2851865"/>
          </a:xfrm>
          <a:solidFill>
            <a:schemeClr val="accent2"/>
          </a:solidFill>
          <a:ln>
            <a:noFill/>
          </a:ln>
        </p:spPr>
        <p:style>
          <a:lnRef idx="2">
            <a:schemeClr val="accent4">
              <a:shade val="15000"/>
            </a:schemeClr>
          </a:lnRef>
          <a:fillRef idx="1">
            <a:schemeClr val="accent4"/>
          </a:fillRef>
          <a:effectRef idx="0">
            <a:schemeClr val="accent4"/>
          </a:effectRef>
          <a:fontRef idx="minor">
            <a:schemeClr val="lt1"/>
          </a:fontRef>
        </p:style>
        <p:txBody>
          <a:bodyPr>
            <a:normAutofit fontScale="92500" lnSpcReduction="10000"/>
          </a:bodyPr>
          <a:lstStyle/>
          <a:p>
            <a:endParaRPr lang="fr-CA" sz="150" dirty="0"/>
          </a:p>
          <a:p>
            <a:r>
              <a:rPr lang="fr-CA" sz="1500" dirty="0"/>
              <a:t>D’après le suivi en 2016 et 2017, et l’observation générale depuis, </a:t>
            </a:r>
            <a:br>
              <a:rPr lang="fr-CA" sz="1500" dirty="0"/>
            </a:br>
            <a:r>
              <a:rPr lang="fr-CA" sz="1500" u="sng" dirty="0">
                <a:solidFill>
                  <a:schemeClr val="tx1"/>
                </a:solidFill>
              </a:rPr>
              <a:t>il n’y a pas encore de myriophylle à épi dans nos lacs en 2022.</a:t>
            </a:r>
          </a:p>
          <a:p>
            <a:r>
              <a:rPr lang="fr-CA" sz="1500" dirty="0"/>
              <a:t>Effets potentiels dévastateurs sur </a:t>
            </a:r>
            <a:br>
              <a:rPr lang="fr-CA" sz="1500" dirty="0"/>
            </a:br>
            <a:r>
              <a:rPr lang="fr-CA" sz="1500" dirty="0"/>
              <a:t>la baignade, </a:t>
            </a:r>
            <a:br>
              <a:rPr lang="fr-CA" sz="1500" dirty="0"/>
            </a:br>
            <a:r>
              <a:rPr lang="fr-CA" sz="1500" dirty="0"/>
              <a:t>la navigation et </a:t>
            </a:r>
            <a:br>
              <a:rPr lang="fr-CA" sz="1500" dirty="0"/>
            </a:br>
            <a:r>
              <a:rPr lang="fr-CA" sz="1500" dirty="0"/>
              <a:t>la valeur des propriétés</a:t>
            </a:r>
            <a:endParaRPr lang="fr-CA" dirty="0"/>
          </a:p>
        </p:txBody>
      </p:sp>
      <p:sp>
        <p:nvSpPr>
          <p:cNvPr id="2" name="Title 1">
            <a:extLst>
              <a:ext uri="{FF2B5EF4-FFF2-40B4-BE49-F238E27FC236}">
                <a16:creationId xmlns:a16="http://schemas.microsoft.com/office/drawing/2014/main" id="{DE5E431C-F9E4-7ED1-1BCE-5F281A789144}"/>
              </a:ext>
            </a:extLst>
          </p:cNvPr>
          <p:cNvSpPr>
            <a:spLocks noGrp="1"/>
          </p:cNvSpPr>
          <p:nvPr>
            <p:ph type="title"/>
          </p:nvPr>
        </p:nvSpPr>
        <p:spPr>
          <a:xfrm>
            <a:off x="1043188" y="895887"/>
            <a:ext cx="5090376" cy="666482"/>
          </a:xfrm>
        </p:spPr>
        <p:txBody>
          <a:bodyPr>
            <a:noAutofit/>
          </a:bodyPr>
          <a:lstStyle/>
          <a:p>
            <a:pPr algn="r"/>
            <a:r>
              <a:rPr lang="fr-CA" sz="4500" b="1" dirty="0">
                <a:solidFill>
                  <a:schemeClr val="bg1"/>
                </a:solidFill>
                <a:latin typeface="+mn-lt"/>
              </a:rPr>
              <a:t>Le myriophylle à épi</a:t>
            </a:r>
          </a:p>
        </p:txBody>
      </p:sp>
      <p:pic>
        <p:nvPicPr>
          <p:cNvPr id="9" name="Picture 8" descr="A screenshot of a video&#10;&#10;Description automatically generated with medium confidence">
            <a:extLst>
              <a:ext uri="{FF2B5EF4-FFF2-40B4-BE49-F238E27FC236}">
                <a16:creationId xmlns:a16="http://schemas.microsoft.com/office/drawing/2014/main" id="{94BFEE4F-754C-108C-78C4-30641449262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65879" y="949012"/>
            <a:ext cx="2773782" cy="1804567"/>
          </a:xfrm>
          <a:prstGeom prst="rect">
            <a:avLst/>
          </a:prstGeom>
          <a:ln w="38100">
            <a:solidFill>
              <a:schemeClr val="bg1"/>
            </a:solidFill>
            <a:prstDash val="solid"/>
          </a:ln>
        </p:spPr>
      </p:pic>
      <p:sp>
        <p:nvSpPr>
          <p:cNvPr id="10" name="Footer Placeholder 9">
            <a:extLst>
              <a:ext uri="{FF2B5EF4-FFF2-40B4-BE49-F238E27FC236}">
                <a16:creationId xmlns:a16="http://schemas.microsoft.com/office/drawing/2014/main" id="{58A50FC2-AB76-F364-FEF9-020DBF91DE52}"/>
              </a:ext>
            </a:extLst>
          </p:cNvPr>
          <p:cNvSpPr>
            <a:spLocks noGrp="1"/>
          </p:cNvSpPr>
          <p:nvPr>
            <p:ph type="ftr" sz="quarter" idx="11"/>
          </p:nvPr>
        </p:nvSpPr>
        <p:spPr>
          <a:xfrm>
            <a:off x="381000" y="6000750"/>
            <a:ext cx="3086100" cy="365125"/>
          </a:xfrm>
        </p:spPr>
        <p:txBody>
          <a:bodyPr/>
          <a:lstStyle/>
          <a:p>
            <a:r>
              <a:rPr lang="fr-CA" dirty="0"/>
              <a:t>La santé des Lacs Écho, </a:t>
            </a:r>
            <a:br>
              <a:rPr lang="fr-CA" dirty="0"/>
            </a:br>
            <a:r>
              <a:rPr lang="fr-CA" dirty="0"/>
              <a:t>Kenny et Frédéric - 2023-06-11</a:t>
            </a:r>
          </a:p>
        </p:txBody>
      </p:sp>
      <p:sp>
        <p:nvSpPr>
          <p:cNvPr id="11" name="Slide Number Placeholder 10">
            <a:extLst>
              <a:ext uri="{FF2B5EF4-FFF2-40B4-BE49-F238E27FC236}">
                <a16:creationId xmlns:a16="http://schemas.microsoft.com/office/drawing/2014/main" id="{B8844515-08AF-544F-3DC4-7D9773A963F1}"/>
              </a:ext>
            </a:extLst>
          </p:cNvPr>
          <p:cNvSpPr>
            <a:spLocks noGrp="1"/>
          </p:cNvSpPr>
          <p:nvPr>
            <p:ph type="sldNum" sz="quarter" idx="12"/>
          </p:nvPr>
        </p:nvSpPr>
        <p:spPr/>
        <p:txBody>
          <a:bodyPr/>
          <a:lstStyle/>
          <a:p>
            <a:fld id="{CEB452B4-1239-2147-A988-FEB7030515C0}" type="slidenum">
              <a:rPr lang="fr-CA" smtClean="0"/>
              <a:t>32</a:t>
            </a:fld>
            <a:endParaRPr lang="fr-CA"/>
          </a:p>
        </p:txBody>
      </p:sp>
    </p:spTree>
    <p:extLst>
      <p:ext uri="{BB962C8B-B14F-4D97-AF65-F5344CB8AC3E}">
        <p14:creationId xmlns:p14="http://schemas.microsoft.com/office/powerpoint/2010/main" val="3284234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E9C7-4B0F-7EB9-44EE-C08745E0E0BD}"/>
              </a:ext>
            </a:extLst>
          </p:cNvPr>
          <p:cNvSpPr>
            <a:spLocks noGrp="1"/>
          </p:cNvSpPr>
          <p:nvPr>
            <p:ph type="title"/>
          </p:nvPr>
        </p:nvSpPr>
        <p:spPr>
          <a:xfrm>
            <a:off x="280115" y="1140988"/>
            <a:ext cx="2366493" cy="487787"/>
          </a:xfrm>
        </p:spPr>
        <p:txBody>
          <a:bodyPr>
            <a:noAutofit/>
          </a:bodyPr>
          <a:lstStyle/>
          <a:p>
            <a:r>
              <a:rPr lang="fr-CA" sz="3300" b="1" dirty="0">
                <a:latin typeface="+mn-lt"/>
              </a:rPr>
              <a:t>Précautions</a:t>
            </a:r>
          </a:p>
        </p:txBody>
      </p:sp>
      <p:pic>
        <p:nvPicPr>
          <p:cNvPr id="6" name="Picture Placeholder 5" descr="A person in a kayak on water&#10;&#10;Description automatically generated with low confidence">
            <a:extLst>
              <a:ext uri="{FF2B5EF4-FFF2-40B4-BE49-F238E27FC236}">
                <a16:creationId xmlns:a16="http://schemas.microsoft.com/office/drawing/2014/main" id="{5E082BF5-9B97-F832-02B1-0451B5CFED8A}"/>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a:stretch/>
        </p:blipFill>
        <p:spPr>
          <a:xfrm>
            <a:off x="2743201" y="857250"/>
            <a:ext cx="6400800" cy="3249164"/>
          </a:xfrm>
        </p:spPr>
      </p:pic>
      <p:sp>
        <p:nvSpPr>
          <p:cNvPr id="4" name="Text Placeholder 3">
            <a:extLst>
              <a:ext uri="{FF2B5EF4-FFF2-40B4-BE49-F238E27FC236}">
                <a16:creationId xmlns:a16="http://schemas.microsoft.com/office/drawing/2014/main" id="{08CF6B03-14FE-A64C-30AF-FC29FA5A102A}"/>
              </a:ext>
            </a:extLst>
          </p:cNvPr>
          <p:cNvSpPr>
            <a:spLocks noGrp="1"/>
          </p:cNvSpPr>
          <p:nvPr>
            <p:ph type="body" sz="half" idx="2"/>
          </p:nvPr>
        </p:nvSpPr>
        <p:spPr>
          <a:xfrm>
            <a:off x="280115" y="1628775"/>
            <a:ext cx="2366493" cy="4088239"/>
          </a:xfrm>
        </p:spPr>
        <p:txBody>
          <a:bodyPr>
            <a:normAutofit/>
          </a:bodyPr>
          <a:lstStyle/>
          <a:p>
            <a:pPr marL="214313" indent="-214313">
              <a:buFont typeface="Arial" panose="020B0604020202020204" pitchFamily="34" charset="0"/>
              <a:buChar char="•"/>
            </a:pPr>
            <a:r>
              <a:rPr lang="fr-CA" sz="2100" dirty="0"/>
              <a:t>Éviter de transférer vos embarcations, jouets et matériel de pêche non-lavés à un autre lac.</a:t>
            </a:r>
          </a:p>
          <a:p>
            <a:pPr marL="214313" indent="-214313">
              <a:buFont typeface="Arial" panose="020B0604020202020204" pitchFamily="34" charset="0"/>
              <a:buChar char="•"/>
            </a:pPr>
            <a:r>
              <a:rPr lang="fr-CA" sz="2100" dirty="0"/>
              <a:t>Une embarcation polluée ou une planche peut causer un désastre écologique.</a:t>
            </a:r>
          </a:p>
        </p:txBody>
      </p:sp>
      <p:sp>
        <p:nvSpPr>
          <p:cNvPr id="7" name="Text Placeholder 3">
            <a:extLst>
              <a:ext uri="{FF2B5EF4-FFF2-40B4-BE49-F238E27FC236}">
                <a16:creationId xmlns:a16="http://schemas.microsoft.com/office/drawing/2014/main" id="{4902C252-FB9E-5430-9A96-74AA2FE99F22}"/>
              </a:ext>
            </a:extLst>
          </p:cNvPr>
          <p:cNvSpPr txBox="1">
            <a:spLocks/>
          </p:cNvSpPr>
          <p:nvPr/>
        </p:nvSpPr>
        <p:spPr>
          <a:xfrm>
            <a:off x="2743201" y="4489093"/>
            <a:ext cx="6201176" cy="1110803"/>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14313" indent="-214313">
              <a:buFont typeface="Arial" panose="020B0604020202020204" pitchFamily="34" charset="0"/>
              <a:buChar char="•"/>
            </a:pPr>
            <a:r>
              <a:rPr lang="fr-CA" sz="1800" dirty="0"/>
              <a:t>La station de lavage est située au chalet municipal de Gore.</a:t>
            </a:r>
          </a:p>
          <a:p>
            <a:pPr marL="557213" lvl="1" indent="-214313">
              <a:buFont typeface="Arial" panose="020B0604020202020204" pitchFamily="34" charset="0"/>
              <a:buChar char="•"/>
            </a:pPr>
            <a:r>
              <a:rPr lang="fr-CA" sz="2100" dirty="0"/>
              <a:t>Gratuit et libre-service</a:t>
            </a:r>
          </a:p>
          <a:p>
            <a:pPr marL="557213" lvl="1" indent="-214313">
              <a:buFont typeface="Arial" panose="020B0604020202020204" pitchFamily="34" charset="0"/>
              <a:buChar char="•"/>
            </a:pPr>
            <a:r>
              <a:rPr lang="fr-CA" sz="2100" dirty="0"/>
              <a:t>Appelez le </a:t>
            </a:r>
            <a:r>
              <a:rPr lang="fr-CA" sz="2100" b="1" dirty="0"/>
              <a:t>450 562 2025 </a:t>
            </a:r>
            <a:r>
              <a:rPr lang="fr-CA" sz="2100" dirty="0"/>
              <a:t>pour avoir le code</a:t>
            </a:r>
          </a:p>
        </p:txBody>
      </p:sp>
      <p:sp>
        <p:nvSpPr>
          <p:cNvPr id="8" name="Text Placeholder 3">
            <a:extLst>
              <a:ext uri="{FF2B5EF4-FFF2-40B4-BE49-F238E27FC236}">
                <a16:creationId xmlns:a16="http://schemas.microsoft.com/office/drawing/2014/main" id="{3C3256D2-EC64-6E0C-4413-B8823EF58E1E}"/>
              </a:ext>
            </a:extLst>
          </p:cNvPr>
          <p:cNvSpPr txBox="1">
            <a:spLocks/>
          </p:cNvSpPr>
          <p:nvPr/>
        </p:nvSpPr>
        <p:spPr>
          <a:xfrm>
            <a:off x="280115" y="4938645"/>
            <a:ext cx="2945474" cy="141466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fr-CA" sz="1800" dirty="0"/>
          </a:p>
        </p:txBody>
      </p:sp>
      <p:sp>
        <p:nvSpPr>
          <p:cNvPr id="9" name="Footer Placeholder 8">
            <a:extLst>
              <a:ext uri="{FF2B5EF4-FFF2-40B4-BE49-F238E27FC236}">
                <a16:creationId xmlns:a16="http://schemas.microsoft.com/office/drawing/2014/main" id="{8CE55365-8CE8-B73F-523D-653E90CE8A7E}"/>
              </a:ext>
            </a:extLst>
          </p:cNvPr>
          <p:cNvSpPr>
            <a:spLocks noGrp="1"/>
          </p:cNvSpPr>
          <p:nvPr>
            <p:ph type="ftr" sz="quarter" idx="11"/>
          </p:nvPr>
        </p:nvSpPr>
        <p:spPr>
          <a:xfrm>
            <a:off x="371475" y="6067002"/>
            <a:ext cx="3086100" cy="365125"/>
          </a:xfrm>
        </p:spPr>
        <p:txBody>
          <a:bodyPr/>
          <a:lstStyle/>
          <a:p>
            <a:r>
              <a:rPr lang="fr-CA" dirty="0"/>
              <a:t>La santé des Lacs Écho, </a:t>
            </a:r>
            <a:br>
              <a:rPr lang="fr-CA" dirty="0"/>
            </a:br>
            <a:r>
              <a:rPr lang="fr-CA" dirty="0"/>
              <a:t>Kenny et Frédéric - 2023-06-11</a:t>
            </a:r>
          </a:p>
        </p:txBody>
      </p:sp>
      <p:sp>
        <p:nvSpPr>
          <p:cNvPr id="10" name="Slide Number Placeholder 9">
            <a:extLst>
              <a:ext uri="{FF2B5EF4-FFF2-40B4-BE49-F238E27FC236}">
                <a16:creationId xmlns:a16="http://schemas.microsoft.com/office/drawing/2014/main" id="{1C3CFC7C-D6DF-9A3D-93E7-93BF391C62D8}"/>
              </a:ext>
            </a:extLst>
          </p:cNvPr>
          <p:cNvSpPr>
            <a:spLocks noGrp="1"/>
          </p:cNvSpPr>
          <p:nvPr>
            <p:ph type="sldNum" sz="quarter" idx="12"/>
          </p:nvPr>
        </p:nvSpPr>
        <p:spPr/>
        <p:txBody>
          <a:bodyPr/>
          <a:lstStyle/>
          <a:p>
            <a:fld id="{CEB452B4-1239-2147-A988-FEB7030515C0}" type="slidenum">
              <a:rPr lang="fr-CA" smtClean="0"/>
              <a:t>33</a:t>
            </a:fld>
            <a:endParaRPr lang="fr-CA"/>
          </a:p>
        </p:txBody>
      </p:sp>
    </p:spTree>
    <p:extLst>
      <p:ext uri="{BB962C8B-B14F-4D97-AF65-F5344CB8AC3E}">
        <p14:creationId xmlns:p14="http://schemas.microsoft.com/office/powerpoint/2010/main" val="3660661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2AC4-9159-B832-4BED-B55A12270683}"/>
              </a:ext>
            </a:extLst>
          </p:cNvPr>
          <p:cNvSpPr>
            <a:spLocks noGrp="1"/>
          </p:cNvSpPr>
          <p:nvPr>
            <p:ph type="title"/>
          </p:nvPr>
        </p:nvSpPr>
        <p:spPr>
          <a:xfrm>
            <a:off x="388360" y="1200151"/>
            <a:ext cx="7879874" cy="922449"/>
          </a:xfrm>
        </p:spPr>
        <p:txBody>
          <a:bodyPr>
            <a:noAutofit/>
          </a:bodyPr>
          <a:lstStyle/>
          <a:p>
            <a:r>
              <a:rPr lang="fr-CA" sz="4050" b="1" dirty="0">
                <a:latin typeface="+mn-lt"/>
              </a:rPr>
              <a:t>Surveillance des lacs depuis 2011</a:t>
            </a:r>
          </a:p>
        </p:txBody>
      </p:sp>
      <p:sp>
        <p:nvSpPr>
          <p:cNvPr id="7" name="Rectangle 6">
            <a:extLst>
              <a:ext uri="{FF2B5EF4-FFF2-40B4-BE49-F238E27FC236}">
                <a16:creationId xmlns:a16="http://schemas.microsoft.com/office/drawing/2014/main" id="{EA8B1286-9925-732A-F180-81942D637BF9}"/>
              </a:ext>
            </a:extLst>
          </p:cNvPr>
          <p:cNvSpPr/>
          <p:nvPr/>
        </p:nvSpPr>
        <p:spPr>
          <a:xfrm>
            <a:off x="1" y="4093067"/>
            <a:ext cx="9143999" cy="164929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6" name="Picture Placeholder 5" descr="A group of people in a canoe&#10;&#10;Description automatically generated with medium confidence">
            <a:extLst>
              <a:ext uri="{FF2B5EF4-FFF2-40B4-BE49-F238E27FC236}">
                <a16:creationId xmlns:a16="http://schemas.microsoft.com/office/drawing/2014/main" id="{B59D191E-AF42-BB01-CBD5-0AA08CDE15D9}"/>
              </a:ext>
            </a:extLst>
          </p:cNvPr>
          <p:cNvPicPr>
            <a:picLocks noGrp="1" noChangeAspect="1"/>
          </p:cNvPicPr>
          <p:nvPr>
            <p:ph type="pic" idx="1"/>
          </p:nvPr>
        </p:nvPicPr>
        <p:blipFill rotWithShape="1">
          <a:blip r:embed="rId3" cstate="email">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3435028" y="2325442"/>
            <a:ext cx="5564084" cy="3245476"/>
          </a:xfrm>
        </p:spPr>
      </p:pic>
      <p:sp>
        <p:nvSpPr>
          <p:cNvPr id="4" name="Text Placeholder 3">
            <a:extLst>
              <a:ext uri="{FF2B5EF4-FFF2-40B4-BE49-F238E27FC236}">
                <a16:creationId xmlns:a16="http://schemas.microsoft.com/office/drawing/2014/main" id="{2CF386EE-BC57-F8BA-2A8E-277E5D4B71AB}"/>
              </a:ext>
            </a:extLst>
          </p:cNvPr>
          <p:cNvSpPr>
            <a:spLocks noGrp="1"/>
          </p:cNvSpPr>
          <p:nvPr>
            <p:ph type="body" sz="half" idx="2"/>
          </p:nvPr>
        </p:nvSpPr>
        <p:spPr>
          <a:xfrm>
            <a:off x="388360" y="2294048"/>
            <a:ext cx="3046670" cy="3508688"/>
          </a:xfrm>
        </p:spPr>
        <p:txBody>
          <a:bodyPr>
            <a:normAutofit lnSpcReduction="10000"/>
          </a:bodyPr>
          <a:lstStyle/>
          <a:p>
            <a:r>
              <a:rPr lang="fr-CA" sz="1800" dirty="0"/>
              <a:t>Des résidents font les échantillonnages.</a:t>
            </a:r>
          </a:p>
          <a:p>
            <a:r>
              <a:rPr lang="fr-CA" sz="1800" dirty="0"/>
              <a:t>Le Ministère de l’Environnement analyse les données recueilles pour évaluer le vieillissement d’un lac.</a:t>
            </a:r>
          </a:p>
          <a:p>
            <a:endParaRPr lang="fr-CA" sz="1800" dirty="0"/>
          </a:p>
          <a:p>
            <a:pPr marL="214313" indent="-214313">
              <a:buFont typeface="Arial" panose="020B0604020202020204" pitchFamily="34" charset="0"/>
              <a:buChar char="•"/>
            </a:pPr>
            <a:r>
              <a:rPr lang="fr-CA" sz="1800" b="1" dirty="0">
                <a:solidFill>
                  <a:schemeClr val="bg1"/>
                </a:solidFill>
              </a:rPr>
              <a:t>Transparence de l’eau</a:t>
            </a:r>
          </a:p>
          <a:p>
            <a:pPr marL="214313" indent="-214313">
              <a:buFont typeface="Arial" panose="020B0604020202020204" pitchFamily="34" charset="0"/>
              <a:buChar char="•"/>
            </a:pPr>
            <a:r>
              <a:rPr lang="fr-CA" sz="1800" b="1" dirty="0">
                <a:solidFill>
                  <a:schemeClr val="bg1"/>
                </a:solidFill>
              </a:rPr>
              <a:t>Phosphore</a:t>
            </a:r>
          </a:p>
          <a:p>
            <a:pPr marL="214313" indent="-214313">
              <a:buFont typeface="Arial" panose="020B0604020202020204" pitchFamily="34" charset="0"/>
              <a:buChar char="•"/>
            </a:pPr>
            <a:r>
              <a:rPr lang="fr-CA" sz="1800" b="1" dirty="0">
                <a:solidFill>
                  <a:schemeClr val="bg1"/>
                </a:solidFill>
              </a:rPr>
              <a:t>Chlorophylle</a:t>
            </a:r>
          </a:p>
          <a:p>
            <a:pPr marL="214313" indent="-214313">
              <a:buFont typeface="Arial" panose="020B0604020202020204" pitchFamily="34" charset="0"/>
              <a:buChar char="•"/>
            </a:pPr>
            <a:r>
              <a:rPr lang="fr-CA" sz="1800" b="1" dirty="0">
                <a:solidFill>
                  <a:schemeClr val="bg1"/>
                </a:solidFill>
              </a:rPr>
              <a:t>Carbone dissout dans l’eau</a:t>
            </a:r>
          </a:p>
        </p:txBody>
      </p:sp>
      <p:sp>
        <p:nvSpPr>
          <p:cNvPr id="8" name="Footer Placeholder 7">
            <a:extLst>
              <a:ext uri="{FF2B5EF4-FFF2-40B4-BE49-F238E27FC236}">
                <a16:creationId xmlns:a16="http://schemas.microsoft.com/office/drawing/2014/main" id="{632E73BC-DE79-E03E-EC95-85DD4210F3A8}"/>
              </a:ext>
            </a:extLst>
          </p:cNvPr>
          <p:cNvSpPr>
            <a:spLocks noGrp="1"/>
          </p:cNvSpPr>
          <p:nvPr>
            <p:ph type="ftr" sz="quarter" idx="11"/>
          </p:nvPr>
        </p:nvSpPr>
        <p:spPr>
          <a:xfrm>
            <a:off x="348928" y="6173788"/>
            <a:ext cx="3086100" cy="365125"/>
          </a:xfrm>
        </p:spPr>
        <p:txBody>
          <a:bodyPr/>
          <a:lstStyle/>
          <a:p>
            <a:r>
              <a:rPr lang="fr-CA" dirty="0"/>
              <a:t>La santé des Lacs Écho, </a:t>
            </a:r>
            <a:br>
              <a:rPr lang="fr-CA" dirty="0"/>
            </a:br>
            <a:r>
              <a:rPr lang="fr-CA" dirty="0"/>
              <a:t>Kenny et Frédéric - 2023-06-11</a:t>
            </a:r>
          </a:p>
        </p:txBody>
      </p:sp>
      <p:sp>
        <p:nvSpPr>
          <p:cNvPr id="9" name="Slide Number Placeholder 8">
            <a:extLst>
              <a:ext uri="{FF2B5EF4-FFF2-40B4-BE49-F238E27FC236}">
                <a16:creationId xmlns:a16="http://schemas.microsoft.com/office/drawing/2014/main" id="{89D8E3D1-4D78-3677-61A4-0828FA0E8D09}"/>
              </a:ext>
            </a:extLst>
          </p:cNvPr>
          <p:cNvSpPr>
            <a:spLocks noGrp="1"/>
          </p:cNvSpPr>
          <p:nvPr>
            <p:ph type="sldNum" sz="quarter" idx="12"/>
          </p:nvPr>
        </p:nvSpPr>
        <p:spPr/>
        <p:txBody>
          <a:bodyPr/>
          <a:lstStyle/>
          <a:p>
            <a:fld id="{CEB452B4-1239-2147-A988-FEB7030515C0}" type="slidenum">
              <a:rPr lang="fr-CA" smtClean="0"/>
              <a:t>34</a:t>
            </a:fld>
            <a:endParaRPr lang="fr-CA"/>
          </a:p>
        </p:txBody>
      </p:sp>
    </p:spTree>
    <p:extLst>
      <p:ext uri="{BB962C8B-B14F-4D97-AF65-F5344CB8AC3E}">
        <p14:creationId xmlns:p14="http://schemas.microsoft.com/office/powerpoint/2010/main" val="2935361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C97C2-D372-0A45-5F86-5967A1AB54A1}"/>
              </a:ext>
            </a:extLst>
          </p:cNvPr>
          <p:cNvSpPr>
            <a:spLocks noGrp="1"/>
          </p:cNvSpPr>
          <p:nvPr>
            <p:ph type="title"/>
          </p:nvPr>
        </p:nvSpPr>
        <p:spPr/>
        <p:txBody>
          <a:bodyPr>
            <a:normAutofit/>
          </a:bodyPr>
          <a:lstStyle/>
          <a:p>
            <a:r>
              <a:rPr lang="fr-CA" sz="4500" b="1" dirty="0">
                <a:solidFill>
                  <a:srgbClr val="FFFFFF"/>
                </a:solidFill>
                <a:latin typeface="+mn-lt"/>
              </a:rPr>
              <a:t>Les </a:t>
            </a:r>
            <a:r>
              <a:rPr lang="fr-CA" sz="4500" b="1" dirty="0" err="1">
                <a:solidFill>
                  <a:srgbClr val="FFFFFF"/>
                </a:solidFill>
                <a:latin typeface="+mn-lt"/>
              </a:rPr>
              <a:t>LLacs</a:t>
            </a:r>
            <a:endParaRPr lang="fr-CA" sz="4500" b="1" dirty="0">
              <a:solidFill>
                <a:srgbClr val="FFFFFF"/>
              </a:solidFill>
              <a:latin typeface="+mn-lt"/>
            </a:endParaRPr>
          </a:p>
        </p:txBody>
      </p:sp>
      <p:sp>
        <p:nvSpPr>
          <p:cNvPr id="3" name="Content Placeholder 2">
            <a:extLst>
              <a:ext uri="{FF2B5EF4-FFF2-40B4-BE49-F238E27FC236}">
                <a16:creationId xmlns:a16="http://schemas.microsoft.com/office/drawing/2014/main" id="{3F419A60-D8A6-0D9C-ADE5-120A2878B4D3}"/>
              </a:ext>
            </a:extLst>
          </p:cNvPr>
          <p:cNvSpPr>
            <a:spLocks noGrp="1"/>
          </p:cNvSpPr>
          <p:nvPr>
            <p:ph idx="1"/>
          </p:nvPr>
        </p:nvSpPr>
        <p:spPr/>
        <p:txBody>
          <a:bodyPr anchor="ctr">
            <a:normAutofit lnSpcReduction="10000"/>
          </a:bodyPr>
          <a:lstStyle/>
          <a:p>
            <a:r>
              <a:rPr lang="fr-CA" dirty="0"/>
              <a:t>Comme plusieurs lacs au Québec, les Lacs Écho et Kenny montre certains </a:t>
            </a:r>
            <a:r>
              <a:rPr lang="fr-CA" b="1" dirty="0"/>
              <a:t>signes de vieillissement </a:t>
            </a:r>
            <a:r>
              <a:rPr lang="fr-CA" dirty="0"/>
              <a:t>d’après le Ministère de l’Environnement.</a:t>
            </a:r>
          </a:p>
          <a:p>
            <a:r>
              <a:rPr lang="fr-CA" dirty="0"/>
              <a:t>La présence de </a:t>
            </a:r>
            <a:r>
              <a:rPr lang="fr-CA" b="1" dirty="0"/>
              <a:t>plantes aquatiques </a:t>
            </a:r>
            <a:r>
              <a:rPr lang="fr-CA" dirty="0"/>
              <a:t>et </a:t>
            </a:r>
            <a:r>
              <a:rPr lang="fr-CA" b="1" dirty="0"/>
              <a:t>biomasse</a:t>
            </a:r>
            <a:r>
              <a:rPr lang="fr-CA" dirty="0"/>
              <a:t> dans l’eau est </a:t>
            </a:r>
            <a:r>
              <a:rPr lang="fr-CA" b="1" dirty="0"/>
              <a:t>plus abondantes</a:t>
            </a:r>
            <a:r>
              <a:rPr lang="fr-CA" dirty="0"/>
              <a:t>. </a:t>
            </a:r>
          </a:p>
          <a:p>
            <a:r>
              <a:rPr lang="fr-CA" dirty="0"/>
              <a:t>La </a:t>
            </a:r>
            <a:r>
              <a:rPr lang="fr-CA" b="1" dirty="0"/>
              <a:t>transparence</a:t>
            </a:r>
            <a:r>
              <a:rPr lang="fr-CA" dirty="0"/>
              <a:t> de l’eau est affectée.</a:t>
            </a:r>
          </a:p>
          <a:p>
            <a:r>
              <a:rPr lang="fr-CA" dirty="0"/>
              <a:t>Au Lac Kenny, des résidents sont préoccupés par la </a:t>
            </a:r>
            <a:r>
              <a:rPr lang="fr-CA" b="1" dirty="0"/>
              <a:t>qualité de l’eau provenant du marais des castors </a:t>
            </a:r>
            <a:r>
              <a:rPr lang="fr-CA" dirty="0"/>
              <a:t>en amont au nord-est du Lac Kenny. Des échantillonnages de l’eau continueront d’être étudiés cet été.</a:t>
            </a:r>
          </a:p>
        </p:txBody>
      </p:sp>
      <p:sp>
        <p:nvSpPr>
          <p:cNvPr id="5" name="Footer Placeholder 4">
            <a:extLst>
              <a:ext uri="{FF2B5EF4-FFF2-40B4-BE49-F238E27FC236}">
                <a16:creationId xmlns:a16="http://schemas.microsoft.com/office/drawing/2014/main" id="{B82D6546-FC0B-A7AE-E478-3C671331FAE9}"/>
              </a:ext>
            </a:extLst>
          </p:cNvPr>
          <p:cNvSpPr>
            <a:spLocks noGrp="1"/>
          </p:cNvSpPr>
          <p:nvPr>
            <p:ph type="ftr" sz="quarter" idx="11"/>
          </p:nvPr>
        </p:nvSpPr>
        <p:spPr>
          <a:xfrm>
            <a:off x="628650" y="6180139"/>
            <a:ext cx="3086100" cy="365125"/>
          </a:xfrm>
        </p:spPr>
        <p:txBody>
          <a:bodyPr/>
          <a:lstStyle/>
          <a:p>
            <a:r>
              <a:rPr lang="fr-CA" dirty="0"/>
              <a:t>La santé des Lacs Écho, </a:t>
            </a:r>
            <a:br>
              <a:rPr lang="fr-CA" dirty="0"/>
            </a:br>
            <a:r>
              <a:rPr lang="fr-CA" dirty="0"/>
              <a:t>Kenny et Frédéric - 2023-06-11</a:t>
            </a:r>
          </a:p>
        </p:txBody>
      </p:sp>
      <p:sp>
        <p:nvSpPr>
          <p:cNvPr id="6" name="Slide Number Placeholder 5">
            <a:extLst>
              <a:ext uri="{FF2B5EF4-FFF2-40B4-BE49-F238E27FC236}">
                <a16:creationId xmlns:a16="http://schemas.microsoft.com/office/drawing/2014/main" id="{C9B87507-011E-F2EF-7EBD-2EBE40037F18}"/>
              </a:ext>
            </a:extLst>
          </p:cNvPr>
          <p:cNvSpPr>
            <a:spLocks noGrp="1"/>
          </p:cNvSpPr>
          <p:nvPr>
            <p:ph type="sldNum" sz="quarter" idx="12"/>
          </p:nvPr>
        </p:nvSpPr>
        <p:spPr/>
        <p:txBody>
          <a:bodyPr/>
          <a:lstStyle/>
          <a:p>
            <a:fld id="{CEB452B4-1239-2147-A988-FEB7030515C0}" type="slidenum">
              <a:rPr lang="fr-CA" smtClean="0"/>
              <a:t>35</a:t>
            </a:fld>
            <a:endParaRPr lang="fr-CA"/>
          </a:p>
        </p:txBody>
      </p:sp>
      <p:sp>
        <p:nvSpPr>
          <p:cNvPr id="4" name="TextBox 3">
            <a:extLst>
              <a:ext uri="{FF2B5EF4-FFF2-40B4-BE49-F238E27FC236}">
                <a16:creationId xmlns:a16="http://schemas.microsoft.com/office/drawing/2014/main" id="{929E0B5B-2473-30E5-3B78-339E36577FDC}"/>
              </a:ext>
            </a:extLst>
          </p:cNvPr>
          <p:cNvSpPr txBox="1"/>
          <p:nvPr/>
        </p:nvSpPr>
        <p:spPr>
          <a:xfrm>
            <a:off x="1972638" y="577542"/>
            <a:ext cx="5424756" cy="830997"/>
          </a:xfrm>
          <a:prstGeom prst="rect">
            <a:avLst/>
          </a:prstGeom>
          <a:noFill/>
        </p:spPr>
        <p:txBody>
          <a:bodyPr wrap="square" rtlCol="0">
            <a:spAutoFit/>
          </a:bodyPr>
          <a:lstStyle/>
          <a:p>
            <a:r>
              <a:rPr lang="fr-CA" sz="4800" dirty="0"/>
              <a:t>Lacs Écho et Kenny</a:t>
            </a:r>
          </a:p>
        </p:txBody>
      </p:sp>
    </p:spTree>
    <p:extLst>
      <p:ext uri="{BB962C8B-B14F-4D97-AF65-F5344CB8AC3E}">
        <p14:creationId xmlns:p14="http://schemas.microsoft.com/office/powerpoint/2010/main" val="4211381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E4E7C-C622-3D2C-3F68-8CA2837BF9FD}"/>
              </a:ext>
            </a:extLst>
          </p:cNvPr>
          <p:cNvSpPr>
            <a:spLocks noGrp="1"/>
          </p:cNvSpPr>
          <p:nvPr>
            <p:ph type="title"/>
          </p:nvPr>
        </p:nvSpPr>
        <p:spPr>
          <a:xfrm>
            <a:off x="515126" y="1722430"/>
            <a:ext cx="2400300" cy="3345872"/>
          </a:xfrm>
        </p:spPr>
        <p:txBody>
          <a:bodyPr>
            <a:normAutofit/>
          </a:bodyPr>
          <a:lstStyle/>
          <a:p>
            <a:r>
              <a:rPr lang="fr-CA" sz="4500" dirty="0">
                <a:solidFill>
                  <a:srgbClr val="FFFFFF"/>
                </a:solidFill>
              </a:rPr>
              <a:t>Le Lac Frédéric</a:t>
            </a:r>
          </a:p>
        </p:txBody>
      </p:sp>
      <p:sp>
        <p:nvSpPr>
          <p:cNvPr id="3" name="Content Placeholder 2">
            <a:extLst>
              <a:ext uri="{FF2B5EF4-FFF2-40B4-BE49-F238E27FC236}">
                <a16:creationId xmlns:a16="http://schemas.microsoft.com/office/drawing/2014/main" id="{117F53C7-83F6-D1B7-6990-643A796047CF}"/>
              </a:ext>
            </a:extLst>
          </p:cNvPr>
          <p:cNvSpPr>
            <a:spLocks noGrp="1"/>
          </p:cNvSpPr>
          <p:nvPr>
            <p:ph idx="1"/>
          </p:nvPr>
        </p:nvSpPr>
        <p:spPr>
          <a:xfrm>
            <a:off x="3335481" y="1300759"/>
            <a:ext cx="5715147" cy="4189214"/>
          </a:xfrm>
        </p:spPr>
        <p:txBody>
          <a:bodyPr anchor="ctr">
            <a:normAutofit/>
          </a:bodyPr>
          <a:lstStyle/>
          <a:p>
            <a:r>
              <a:rPr lang="fr-CA" dirty="0"/>
              <a:t>L’eau du lac est </a:t>
            </a:r>
            <a:r>
              <a:rPr lang="fr-CA" b="1" dirty="0"/>
              <a:t>trouble.</a:t>
            </a:r>
            <a:r>
              <a:rPr lang="fr-CA" dirty="0"/>
              <a:t> </a:t>
            </a:r>
          </a:p>
          <a:p>
            <a:r>
              <a:rPr lang="fr-CA" dirty="0"/>
              <a:t>Le </a:t>
            </a:r>
            <a:r>
              <a:rPr lang="fr-CA" b="1" dirty="0"/>
              <a:t>phosphore</a:t>
            </a:r>
            <a:r>
              <a:rPr lang="fr-CA" dirty="0"/>
              <a:t> est très élevé.</a:t>
            </a:r>
          </a:p>
          <a:p>
            <a:r>
              <a:rPr lang="fr-CA" dirty="0"/>
              <a:t>L’eau est très </a:t>
            </a:r>
            <a:r>
              <a:rPr lang="fr-CA" b="1" dirty="0"/>
              <a:t>colorée, </a:t>
            </a:r>
            <a:r>
              <a:rPr lang="fr-CA" dirty="0"/>
              <a:t>diminuant</a:t>
            </a:r>
            <a:r>
              <a:rPr lang="fr-CA" b="1" dirty="0"/>
              <a:t> </a:t>
            </a:r>
            <a:r>
              <a:rPr lang="fr-CA" dirty="0"/>
              <a:t>la </a:t>
            </a:r>
            <a:r>
              <a:rPr lang="fr-CA" b="1" dirty="0"/>
              <a:t>transparence</a:t>
            </a:r>
            <a:r>
              <a:rPr lang="fr-CA" dirty="0"/>
              <a:t>.</a:t>
            </a:r>
          </a:p>
          <a:p>
            <a:r>
              <a:rPr lang="fr-CA" dirty="0"/>
              <a:t>Le lac est à un </a:t>
            </a:r>
            <a:r>
              <a:rPr lang="fr-CA" b="1" dirty="0"/>
              <a:t>stade avancé d’eutrophisation</a:t>
            </a:r>
            <a:r>
              <a:rPr lang="fr-CA" dirty="0"/>
              <a:t>.</a:t>
            </a:r>
          </a:p>
          <a:p>
            <a:r>
              <a:rPr lang="fr-CA" dirty="0"/>
              <a:t>Baisse de niveau d’un pied suite à l’effondrement d’un barrage de castors.</a:t>
            </a:r>
          </a:p>
        </p:txBody>
      </p:sp>
      <p:sp>
        <p:nvSpPr>
          <p:cNvPr id="5" name="Footer Placeholder 4">
            <a:extLst>
              <a:ext uri="{FF2B5EF4-FFF2-40B4-BE49-F238E27FC236}">
                <a16:creationId xmlns:a16="http://schemas.microsoft.com/office/drawing/2014/main" id="{50794BA8-DF16-E353-3F36-DF9BEE318A51}"/>
              </a:ext>
            </a:extLst>
          </p:cNvPr>
          <p:cNvSpPr>
            <a:spLocks noGrp="1"/>
          </p:cNvSpPr>
          <p:nvPr>
            <p:ph type="ftr" sz="quarter" idx="11"/>
          </p:nvPr>
        </p:nvSpPr>
        <p:spPr>
          <a:xfrm>
            <a:off x="657225" y="5918201"/>
            <a:ext cx="3086100" cy="365125"/>
          </a:xfrm>
        </p:spPr>
        <p:txBody>
          <a:bodyPr/>
          <a:lstStyle/>
          <a:p>
            <a:r>
              <a:rPr lang="fr-CA" dirty="0"/>
              <a:t>La santé des Lacs Écho, </a:t>
            </a:r>
            <a:br>
              <a:rPr lang="fr-CA" dirty="0"/>
            </a:br>
            <a:r>
              <a:rPr lang="fr-CA" dirty="0"/>
              <a:t>Kenny et Frédéric - 2023-06-11</a:t>
            </a:r>
          </a:p>
        </p:txBody>
      </p:sp>
      <p:sp>
        <p:nvSpPr>
          <p:cNvPr id="6" name="Slide Number Placeholder 5">
            <a:extLst>
              <a:ext uri="{FF2B5EF4-FFF2-40B4-BE49-F238E27FC236}">
                <a16:creationId xmlns:a16="http://schemas.microsoft.com/office/drawing/2014/main" id="{497367A5-A64E-8901-ED46-85C49622F977}"/>
              </a:ext>
            </a:extLst>
          </p:cNvPr>
          <p:cNvSpPr>
            <a:spLocks noGrp="1"/>
          </p:cNvSpPr>
          <p:nvPr>
            <p:ph type="sldNum" sz="quarter" idx="12"/>
          </p:nvPr>
        </p:nvSpPr>
        <p:spPr/>
        <p:txBody>
          <a:bodyPr/>
          <a:lstStyle/>
          <a:p>
            <a:fld id="{CEB452B4-1239-2147-A988-FEB7030515C0}" type="slidenum">
              <a:rPr lang="fr-CA" smtClean="0"/>
              <a:t>36</a:t>
            </a:fld>
            <a:endParaRPr lang="fr-CA"/>
          </a:p>
        </p:txBody>
      </p:sp>
      <p:sp>
        <p:nvSpPr>
          <p:cNvPr id="4" name="TextBox 3">
            <a:extLst>
              <a:ext uri="{FF2B5EF4-FFF2-40B4-BE49-F238E27FC236}">
                <a16:creationId xmlns:a16="http://schemas.microsoft.com/office/drawing/2014/main" id="{9795B3BE-A37E-7A38-C54E-7228F3D67688}"/>
              </a:ext>
            </a:extLst>
          </p:cNvPr>
          <p:cNvSpPr txBox="1"/>
          <p:nvPr/>
        </p:nvSpPr>
        <p:spPr>
          <a:xfrm>
            <a:off x="2630184" y="215757"/>
            <a:ext cx="4212405" cy="830997"/>
          </a:xfrm>
          <a:prstGeom prst="rect">
            <a:avLst/>
          </a:prstGeom>
          <a:noFill/>
        </p:spPr>
        <p:txBody>
          <a:bodyPr wrap="square" rtlCol="0">
            <a:spAutoFit/>
          </a:bodyPr>
          <a:lstStyle/>
          <a:p>
            <a:r>
              <a:rPr lang="fr-CA" sz="4800" dirty="0"/>
              <a:t>Lac Frédéric</a:t>
            </a:r>
          </a:p>
        </p:txBody>
      </p:sp>
    </p:spTree>
    <p:extLst>
      <p:ext uri="{BB962C8B-B14F-4D97-AF65-F5344CB8AC3E}">
        <p14:creationId xmlns:p14="http://schemas.microsoft.com/office/powerpoint/2010/main" val="2031700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3B65-0727-3173-1E14-650DAFD32E8E}"/>
              </a:ext>
            </a:extLst>
          </p:cNvPr>
          <p:cNvSpPr>
            <a:spLocks noGrp="1"/>
          </p:cNvSpPr>
          <p:nvPr>
            <p:ph type="title"/>
          </p:nvPr>
        </p:nvSpPr>
        <p:spPr>
          <a:xfrm>
            <a:off x="1217859" y="1233957"/>
            <a:ext cx="7886700" cy="588270"/>
          </a:xfrm>
        </p:spPr>
        <p:txBody>
          <a:bodyPr>
            <a:normAutofit/>
          </a:bodyPr>
          <a:lstStyle/>
          <a:p>
            <a:r>
              <a:rPr lang="fr-CA" sz="3600" dirty="0"/>
              <a:t>Comment limiter l’apport de phosphore</a:t>
            </a:r>
          </a:p>
        </p:txBody>
      </p:sp>
      <p:sp>
        <p:nvSpPr>
          <p:cNvPr id="3" name="Content Placeholder 2">
            <a:extLst>
              <a:ext uri="{FF2B5EF4-FFF2-40B4-BE49-F238E27FC236}">
                <a16:creationId xmlns:a16="http://schemas.microsoft.com/office/drawing/2014/main" id="{6E6830BF-2CA2-ACB7-3826-976D05F5AC31}"/>
              </a:ext>
            </a:extLst>
          </p:cNvPr>
          <p:cNvSpPr>
            <a:spLocks noGrp="1"/>
          </p:cNvSpPr>
          <p:nvPr>
            <p:ph idx="1"/>
          </p:nvPr>
        </p:nvSpPr>
        <p:spPr>
          <a:xfrm>
            <a:off x="1217859" y="1822226"/>
            <a:ext cx="7886700" cy="3904680"/>
          </a:xfrm>
        </p:spPr>
        <p:txBody>
          <a:bodyPr>
            <a:normAutofit fontScale="70000" lnSpcReduction="20000"/>
          </a:bodyPr>
          <a:lstStyle/>
          <a:p>
            <a:pPr>
              <a:lnSpc>
                <a:spcPct val="120000"/>
              </a:lnSpc>
            </a:pPr>
            <a:r>
              <a:rPr lang="fr-CA" b="1" u="sng" dirty="0"/>
              <a:t>Protéger la bande riveraine des lacs</a:t>
            </a:r>
          </a:p>
          <a:p>
            <a:pPr lvl="1"/>
            <a:r>
              <a:rPr lang="fr-CA" dirty="0"/>
              <a:t>Aucune coupe de végétation dans une bande de 15 mètres longeant la rive</a:t>
            </a:r>
          </a:p>
          <a:p>
            <a:pPr lvl="1"/>
            <a:r>
              <a:rPr lang="fr-CA" dirty="0"/>
              <a:t>Les arbres et arbustes attrapent des polluants et réduisent l’érosion.</a:t>
            </a:r>
          </a:p>
          <a:p>
            <a:pPr>
              <a:lnSpc>
                <a:spcPct val="120000"/>
              </a:lnSpc>
            </a:pPr>
            <a:r>
              <a:rPr lang="fr-CA" b="1" u="sng" dirty="0"/>
              <a:t>Bien entretenir votre installation septique</a:t>
            </a:r>
          </a:p>
          <a:p>
            <a:pPr lvl="1"/>
            <a:r>
              <a:rPr lang="fr-CA" dirty="0"/>
              <a:t>Vidange aux 2 ans pour résidents à temps plein</a:t>
            </a:r>
          </a:p>
          <a:p>
            <a:pPr lvl="1"/>
            <a:r>
              <a:rPr lang="fr-CA" dirty="0"/>
              <a:t>Vidange aux 4 ans pour temps partiel</a:t>
            </a:r>
          </a:p>
          <a:p>
            <a:pPr lvl="1"/>
            <a:r>
              <a:rPr lang="fr-CA" dirty="0"/>
              <a:t>Un système peut durer 20 à 30 ans.</a:t>
            </a:r>
          </a:p>
          <a:p>
            <a:pPr lvl="1"/>
            <a:r>
              <a:rPr lang="fr-CA" dirty="0"/>
              <a:t>Éviter de jeter dans les toilettes des produits qui ne se décomposent pas naturellement.</a:t>
            </a:r>
          </a:p>
          <a:p>
            <a:pPr>
              <a:lnSpc>
                <a:spcPts val="2400"/>
              </a:lnSpc>
            </a:pPr>
            <a:r>
              <a:rPr lang="fr-CA" b="1" u="sng" dirty="0"/>
              <a:t>Contrôler le ruissellement de l’eau de votre terrain</a:t>
            </a:r>
          </a:p>
          <a:p>
            <a:pPr lvl="1">
              <a:lnSpc>
                <a:spcPts val="2400"/>
              </a:lnSpc>
            </a:pPr>
            <a:r>
              <a:rPr lang="fr-CA" dirty="0"/>
              <a:t>Éviter d’aménager des chemins en asphalte ou béton.</a:t>
            </a:r>
          </a:p>
          <a:p>
            <a:pPr>
              <a:lnSpc>
                <a:spcPts val="2400"/>
              </a:lnSpc>
            </a:pPr>
            <a:r>
              <a:rPr lang="fr-CA" b="1" u="sng" dirty="0"/>
              <a:t>Éviter toute utilisation d’engrais — bio ou autre</a:t>
            </a:r>
          </a:p>
        </p:txBody>
      </p:sp>
      <p:sp>
        <p:nvSpPr>
          <p:cNvPr id="4" name="Rectangle 3">
            <a:extLst>
              <a:ext uri="{FF2B5EF4-FFF2-40B4-BE49-F238E27FC236}">
                <a16:creationId xmlns:a16="http://schemas.microsoft.com/office/drawing/2014/main" id="{DD13C571-A999-1AEA-4F6F-2A13AE96CB27}"/>
              </a:ext>
            </a:extLst>
          </p:cNvPr>
          <p:cNvSpPr/>
          <p:nvPr/>
        </p:nvSpPr>
        <p:spPr>
          <a:xfrm>
            <a:off x="0" y="857250"/>
            <a:ext cx="734096" cy="51435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5" name="Footer Placeholder 4">
            <a:extLst>
              <a:ext uri="{FF2B5EF4-FFF2-40B4-BE49-F238E27FC236}">
                <a16:creationId xmlns:a16="http://schemas.microsoft.com/office/drawing/2014/main" id="{53F85228-49F8-7F74-EE12-F76798E642A9}"/>
              </a:ext>
            </a:extLst>
          </p:cNvPr>
          <p:cNvSpPr>
            <a:spLocks noGrp="1"/>
          </p:cNvSpPr>
          <p:nvPr>
            <p:ph type="ftr" sz="quarter" idx="11"/>
          </p:nvPr>
        </p:nvSpPr>
        <p:spPr>
          <a:xfrm>
            <a:off x="628650" y="6132910"/>
            <a:ext cx="3086100" cy="365125"/>
          </a:xfrm>
        </p:spPr>
        <p:txBody>
          <a:bodyPr/>
          <a:lstStyle/>
          <a:p>
            <a:r>
              <a:rPr lang="fr-CA" dirty="0"/>
              <a:t>La santé des Lacs Écho, </a:t>
            </a:r>
            <a:br>
              <a:rPr lang="fr-CA" dirty="0"/>
            </a:br>
            <a:r>
              <a:rPr lang="fr-CA" dirty="0"/>
              <a:t>Kenny et Frédéric - 2023-06-11</a:t>
            </a:r>
          </a:p>
        </p:txBody>
      </p:sp>
      <p:sp>
        <p:nvSpPr>
          <p:cNvPr id="6" name="Slide Number Placeholder 5">
            <a:extLst>
              <a:ext uri="{FF2B5EF4-FFF2-40B4-BE49-F238E27FC236}">
                <a16:creationId xmlns:a16="http://schemas.microsoft.com/office/drawing/2014/main" id="{3B412E4B-82FB-7D9A-9855-094B4F9E4A29}"/>
              </a:ext>
            </a:extLst>
          </p:cNvPr>
          <p:cNvSpPr>
            <a:spLocks noGrp="1"/>
          </p:cNvSpPr>
          <p:nvPr>
            <p:ph type="sldNum" sz="quarter" idx="12"/>
          </p:nvPr>
        </p:nvSpPr>
        <p:spPr/>
        <p:txBody>
          <a:bodyPr/>
          <a:lstStyle/>
          <a:p>
            <a:fld id="{CEB452B4-1239-2147-A988-FEB7030515C0}" type="slidenum">
              <a:rPr lang="fr-CA" smtClean="0"/>
              <a:t>37</a:t>
            </a:fld>
            <a:endParaRPr lang="fr-CA"/>
          </a:p>
        </p:txBody>
      </p:sp>
    </p:spTree>
    <p:extLst>
      <p:ext uri="{BB962C8B-B14F-4D97-AF65-F5344CB8AC3E}">
        <p14:creationId xmlns:p14="http://schemas.microsoft.com/office/powerpoint/2010/main" val="3493733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4058-0533-559B-B393-2B8255B3D53C}"/>
              </a:ext>
            </a:extLst>
          </p:cNvPr>
          <p:cNvSpPr>
            <a:spLocks noGrp="1"/>
          </p:cNvSpPr>
          <p:nvPr>
            <p:ph type="title"/>
          </p:nvPr>
        </p:nvSpPr>
        <p:spPr>
          <a:xfrm>
            <a:off x="628650" y="1548094"/>
            <a:ext cx="4045021" cy="2071674"/>
          </a:xfrm>
        </p:spPr>
        <p:txBody>
          <a:bodyPr>
            <a:noAutofit/>
          </a:bodyPr>
          <a:lstStyle/>
          <a:p>
            <a:r>
              <a:rPr lang="fr-CA" sz="4500" dirty="0"/>
              <a:t>La santé des lacs est l’affaire de tous</a:t>
            </a:r>
          </a:p>
        </p:txBody>
      </p:sp>
      <p:sp>
        <p:nvSpPr>
          <p:cNvPr id="3" name="Content Placeholder 2">
            <a:extLst>
              <a:ext uri="{FF2B5EF4-FFF2-40B4-BE49-F238E27FC236}">
                <a16:creationId xmlns:a16="http://schemas.microsoft.com/office/drawing/2014/main" id="{7E5B08D9-E480-6900-9A21-164E3396DF86}"/>
              </a:ext>
            </a:extLst>
          </p:cNvPr>
          <p:cNvSpPr>
            <a:spLocks noGrp="1"/>
          </p:cNvSpPr>
          <p:nvPr>
            <p:ph idx="1"/>
          </p:nvPr>
        </p:nvSpPr>
        <p:spPr>
          <a:xfrm>
            <a:off x="628650" y="3619768"/>
            <a:ext cx="4045021" cy="1870204"/>
          </a:xfrm>
        </p:spPr>
        <p:txBody>
          <a:bodyPr>
            <a:normAutofit/>
          </a:bodyPr>
          <a:lstStyle/>
          <a:p>
            <a:r>
              <a:rPr lang="fr-CA" sz="2700" dirty="0"/>
              <a:t>Nous avons besoin de votre aide</a:t>
            </a:r>
          </a:p>
          <a:p>
            <a:r>
              <a:rPr lang="fr-CA" sz="2700" dirty="0"/>
              <a:t>Venez nous voir</a:t>
            </a:r>
          </a:p>
        </p:txBody>
      </p:sp>
      <p:pic>
        <p:nvPicPr>
          <p:cNvPr id="5" name="Picture 4" descr="A group of people swimming in a lake&#10;&#10;Description automatically generated">
            <a:extLst>
              <a:ext uri="{FF2B5EF4-FFF2-40B4-BE49-F238E27FC236}">
                <a16:creationId xmlns:a16="http://schemas.microsoft.com/office/drawing/2014/main" id="{7D369866-F335-02B0-F1E0-FCE79CE671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4781190" y="1426135"/>
            <a:ext cx="3841679" cy="3841679"/>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6" name="Footer Placeholder 5">
            <a:extLst>
              <a:ext uri="{FF2B5EF4-FFF2-40B4-BE49-F238E27FC236}">
                <a16:creationId xmlns:a16="http://schemas.microsoft.com/office/drawing/2014/main" id="{0CCEA349-700D-8BED-EF39-C638D23582DA}"/>
              </a:ext>
            </a:extLst>
          </p:cNvPr>
          <p:cNvSpPr>
            <a:spLocks noGrp="1"/>
          </p:cNvSpPr>
          <p:nvPr>
            <p:ph type="ftr" sz="quarter" idx="11"/>
          </p:nvPr>
        </p:nvSpPr>
        <p:spPr>
          <a:xfrm>
            <a:off x="388492" y="6170436"/>
            <a:ext cx="3086100" cy="365125"/>
          </a:xfrm>
        </p:spPr>
        <p:txBody>
          <a:bodyPr/>
          <a:lstStyle/>
          <a:p>
            <a:r>
              <a:rPr lang="fr-CA" dirty="0"/>
              <a:t>La santé des Lacs Écho, </a:t>
            </a:r>
            <a:br>
              <a:rPr lang="fr-CA" dirty="0"/>
            </a:br>
            <a:r>
              <a:rPr lang="fr-CA" dirty="0"/>
              <a:t>Kenny et Frédéric - 2023-06-11</a:t>
            </a:r>
          </a:p>
        </p:txBody>
      </p:sp>
      <p:sp>
        <p:nvSpPr>
          <p:cNvPr id="7" name="Slide Number Placeholder 6">
            <a:extLst>
              <a:ext uri="{FF2B5EF4-FFF2-40B4-BE49-F238E27FC236}">
                <a16:creationId xmlns:a16="http://schemas.microsoft.com/office/drawing/2014/main" id="{671A2C2D-C450-9255-AC62-A07CB2386303}"/>
              </a:ext>
            </a:extLst>
          </p:cNvPr>
          <p:cNvSpPr>
            <a:spLocks noGrp="1"/>
          </p:cNvSpPr>
          <p:nvPr>
            <p:ph type="sldNum" sz="quarter" idx="12"/>
          </p:nvPr>
        </p:nvSpPr>
        <p:spPr/>
        <p:txBody>
          <a:bodyPr/>
          <a:lstStyle/>
          <a:p>
            <a:fld id="{CEB452B4-1239-2147-A988-FEB7030515C0}" type="slidenum">
              <a:rPr lang="fr-CA" smtClean="0"/>
              <a:t>38</a:t>
            </a:fld>
            <a:endParaRPr lang="fr-CA"/>
          </a:p>
        </p:txBody>
      </p:sp>
    </p:spTree>
    <p:extLst>
      <p:ext uri="{BB962C8B-B14F-4D97-AF65-F5344CB8AC3E}">
        <p14:creationId xmlns:p14="http://schemas.microsoft.com/office/powerpoint/2010/main" val="2404617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5813E-B4A3-0C9A-B6F5-E38266BE8247}"/>
              </a:ext>
            </a:extLst>
          </p:cNvPr>
          <p:cNvSpPr>
            <a:spLocks noGrp="1"/>
          </p:cNvSpPr>
          <p:nvPr>
            <p:ph type="title"/>
          </p:nvPr>
        </p:nvSpPr>
        <p:spPr>
          <a:xfrm>
            <a:off x="299434" y="1722430"/>
            <a:ext cx="2615992" cy="3345872"/>
          </a:xfrm>
        </p:spPr>
        <p:txBody>
          <a:bodyPr>
            <a:normAutofit/>
          </a:bodyPr>
          <a:lstStyle/>
          <a:p>
            <a:r>
              <a:rPr lang="fr-CA" sz="4050" dirty="0">
                <a:solidFill>
                  <a:srgbClr val="FFFFFF"/>
                </a:solidFill>
              </a:rPr>
              <a:t>Sources de phosphore</a:t>
            </a:r>
          </a:p>
        </p:txBody>
      </p:sp>
      <p:sp>
        <p:nvSpPr>
          <p:cNvPr id="3" name="Content Placeholder 2">
            <a:extLst>
              <a:ext uri="{FF2B5EF4-FFF2-40B4-BE49-F238E27FC236}">
                <a16:creationId xmlns:a16="http://schemas.microsoft.com/office/drawing/2014/main" id="{FFC7FF6D-873B-E40C-8BEB-E68E07B70004}"/>
              </a:ext>
            </a:extLst>
          </p:cNvPr>
          <p:cNvSpPr>
            <a:spLocks noGrp="1"/>
          </p:cNvSpPr>
          <p:nvPr>
            <p:ph idx="1"/>
          </p:nvPr>
        </p:nvSpPr>
        <p:spPr>
          <a:xfrm>
            <a:off x="1541125" y="1300759"/>
            <a:ext cx="7422572" cy="4189214"/>
          </a:xfrm>
        </p:spPr>
        <p:txBody>
          <a:bodyPr anchor="ctr">
            <a:normAutofit fontScale="85000" lnSpcReduction="20000"/>
          </a:bodyPr>
          <a:lstStyle/>
          <a:p>
            <a:r>
              <a:rPr lang="fr-CA" b="1" dirty="0"/>
              <a:t>Déboisement des rives</a:t>
            </a:r>
            <a:endParaRPr lang="fr-CA" dirty="0"/>
          </a:p>
          <a:p>
            <a:r>
              <a:rPr lang="fr-CA" b="1" dirty="0"/>
              <a:t>Engrais</a:t>
            </a:r>
          </a:p>
          <a:p>
            <a:pPr lvl="1"/>
            <a:r>
              <a:rPr lang="fr-CA" dirty="0"/>
              <a:t>Même les engrais bios contiennent du phosphore</a:t>
            </a:r>
          </a:p>
          <a:p>
            <a:r>
              <a:rPr lang="fr-CA" b="1" dirty="0"/>
              <a:t>Ruissellement</a:t>
            </a:r>
          </a:p>
          <a:p>
            <a:pPr lvl="1"/>
            <a:r>
              <a:rPr lang="fr-CA" dirty="0"/>
              <a:t>Les sols imperméables, surfaces en asphalte ou béton</a:t>
            </a:r>
          </a:p>
          <a:p>
            <a:r>
              <a:rPr lang="fr-CA" b="1" dirty="0"/>
              <a:t>Eaux usées</a:t>
            </a:r>
          </a:p>
          <a:p>
            <a:pPr lvl="1"/>
            <a:r>
              <a:rPr lang="fr-CA" dirty="0"/>
              <a:t>Fosses septiques</a:t>
            </a:r>
          </a:p>
          <a:p>
            <a:r>
              <a:rPr lang="fr-CA" b="1" dirty="0"/>
              <a:t>Savons et détergents </a:t>
            </a:r>
          </a:p>
          <a:p>
            <a:r>
              <a:rPr lang="fr-CA" b="1" dirty="0"/>
              <a:t>Érosion sur la rive</a:t>
            </a:r>
          </a:p>
          <a:p>
            <a:pPr lvl="1"/>
            <a:r>
              <a:rPr lang="fr-CA" dirty="0"/>
              <a:t>Tirer les embarcations sur la rive contribue à la sédimentation des lacs</a:t>
            </a:r>
          </a:p>
          <a:p>
            <a:r>
              <a:rPr lang="fr-CA" dirty="0"/>
              <a:t>Castors </a:t>
            </a:r>
          </a:p>
        </p:txBody>
      </p:sp>
      <p:sp>
        <p:nvSpPr>
          <p:cNvPr id="4" name="Footer Placeholder 3">
            <a:extLst>
              <a:ext uri="{FF2B5EF4-FFF2-40B4-BE49-F238E27FC236}">
                <a16:creationId xmlns:a16="http://schemas.microsoft.com/office/drawing/2014/main" id="{221EB41D-D7EF-F204-6E87-47F53D11D9BD}"/>
              </a:ext>
            </a:extLst>
          </p:cNvPr>
          <p:cNvSpPr>
            <a:spLocks noGrp="1"/>
          </p:cNvSpPr>
          <p:nvPr>
            <p:ph type="ftr" sz="quarter" idx="11"/>
          </p:nvPr>
        </p:nvSpPr>
        <p:spPr>
          <a:xfrm>
            <a:off x="470685" y="6160161"/>
            <a:ext cx="3086100" cy="365125"/>
          </a:xfrm>
        </p:spPr>
        <p:txBody>
          <a:bodyPr/>
          <a:lstStyle/>
          <a:p>
            <a:r>
              <a:rPr lang="fr-CA" dirty="0"/>
              <a:t>La santé des Lacs Écho, </a:t>
            </a:r>
            <a:br>
              <a:rPr lang="fr-CA" dirty="0"/>
            </a:br>
            <a:r>
              <a:rPr lang="fr-CA" dirty="0"/>
              <a:t>Kenny et Frédéric - 2023-06-11</a:t>
            </a:r>
          </a:p>
        </p:txBody>
      </p:sp>
      <p:sp>
        <p:nvSpPr>
          <p:cNvPr id="5" name="Slide Number Placeholder 4">
            <a:extLst>
              <a:ext uri="{FF2B5EF4-FFF2-40B4-BE49-F238E27FC236}">
                <a16:creationId xmlns:a16="http://schemas.microsoft.com/office/drawing/2014/main" id="{95D9F5DE-40C8-FB43-5CA1-457CD6136459}"/>
              </a:ext>
            </a:extLst>
          </p:cNvPr>
          <p:cNvSpPr>
            <a:spLocks noGrp="1"/>
          </p:cNvSpPr>
          <p:nvPr>
            <p:ph type="sldNum" sz="quarter" idx="12"/>
          </p:nvPr>
        </p:nvSpPr>
        <p:spPr/>
        <p:txBody>
          <a:bodyPr/>
          <a:lstStyle/>
          <a:p>
            <a:fld id="{CEB452B4-1239-2147-A988-FEB7030515C0}" type="slidenum">
              <a:rPr lang="fr-CA" smtClean="0"/>
              <a:t>39</a:t>
            </a:fld>
            <a:endParaRPr lang="fr-CA"/>
          </a:p>
        </p:txBody>
      </p:sp>
      <p:sp>
        <p:nvSpPr>
          <p:cNvPr id="6" name="TextBox 5">
            <a:extLst>
              <a:ext uri="{FF2B5EF4-FFF2-40B4-BE49-F238E27FC236}">
                <a16:creationId xmlns:a16="http://schemas.microsoft.com/office/drawing/2014/main" id="{66D3F937-4A53-8C78-F00B-9CC97626C53C}"/>
              </a:ext>
            </a:extLst>
          </p:cNvPr>
          <p:cNvSpPr txBox="1"/>
          <p:nvPr/>
        </p:nvSpPr>
        <p:spPr>
          <a:xfrm>
            <a:off x="2547991" y="236306"/>
            <a:ext cx="5476126" cy="769441"/>
          </a:xfrm>
          <a:prstGeom prst="rect">
            <a:avLst/>
          </a:prstGeom>
          <a:noFill/>
        </p:spPr>
        <p:txBody>
          <a:bodyPr wrap="square" rtlCol="0">
            <a:spAutoFit/>
          </a:bodyPr>
          <a:lstStyle/>
          <a:p>
            <a:r>
              <a:rPr lang="fr-CA" sz="4400" dirty="0"/>
              <a:t>Sources de phosphore</a:t>
            </a:r>
          </a:p>
        </p:txBody>
      </p:sp>
    </p:spTree>
    <p:extLst>
      <p:ext uri="{BB962C8B-B14F-4D97-AF65-F5344CB8AC3E}">
        <p14:creationId xmlns:p14="http://schemas.microsoft.com/office/powerpoint/2010/main" val="791395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BF50FC-64EA-6B40-BB85-79957A2486BE}"/>
              </a:ext>
            </a:extLst>
          </p:cNvPr>
          <p:cNvSpPr>
            <a:spLocks noGrp="1"/>
          </p:cNvSpPr>
          <p:nvPr>
            <p:ph type="title"/>
          </p:nvPr>
        </p:nvSpPr>
        <p:spPr/>
        <p:txBody>
          <a:bodyPr/>
          <a:lstStyle/>
          <a:p>
            <a:r>
              <a:rPr lang="fr-FR" dirty="0"/>
              <a:t>Adoption du procès verbal de l’assemblée du 1</a:t>
            </a:r>
            <a:r>
              <a:rPr lang="fr-FR" baseline="30000" dirty="0"/>
              <a:t>er</a:t>
            </a:r>
            <a:r>
              <a:rPr lang="fr-FR" dirty="0"/>
              <a:t> octobre 2022</a:t>
            </a:r>
          </a:p>
        </p:txBody>
      </p:sp>
      <p:sp>
        <p:nvSpPr>
          <p:cNvPr id="3" name="Espace réservé du texte 2">
            <a:extLst>
              <a:ext uri="{FF2B5EF4-FFF2-40B4-BE49-F238E27FC236}">
                <a16:creationId xmlns:a16="http://schemas.microsoft.com/office/drawing/2014/main" id="{780A23DA-DB30-1D4A-8326-86969088AF90}"/>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262302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5" name="Picture 4" descr="Fourche sur une route de forêt rurale">
            <a:extLst>
              <a:ext uri="{FF2B5EF4-FFF2-40B4-BE49-F238E27FC236}">
                <a16:creationId xmlns:a16="http://schemas.microsoft.com/office/drawing/2014/main" id="{CB83917D-921B-E41C-6A5E-1DD1CF07C578}"/>
              </a:ext>
            </a:extLst>
          </p:cNvPr>
          <p:cNvPicPr>
            <a:picLocks noChangeAspect="1"/>
          </p:cNvPicPr>
          <p:nvPr/>
        </p:nvPicPr>
        <p:blipFill rotWithShape="1">
          <a:blip r:embed="rId2" cstate="email">
            <a:alphaModFix amt="60000"/>
            <a:extLst>
              <a:ext uri="{28A0092B-C50C-407E-A947-70E740481C1C}">
                <a14:useLocalDpi xmlns:a14="http://schemas.microsoft.com/office/drawing/2010/main"/>
              </a:ext>
            </a:extLst>
          </a:blip>
          <a:srcRect/>
          <a:stretch/>
        </p:blipFill>
        <p:spPr>
          <a:xfrm>
            <a:off x="-1" y="857257"/>
            <a:ext cx="9144001" cy="5143493"/>
          </a:xfrm>
          <a:prstGeom prst="rect">
            <a:avLst/>
          </a:prstGeom>
        </p:spPr>
      </p:pic>
      <p:sp>
        <p:nvSpPr>
          <p:cNvPr id="2" name="Title 1">
            <a:extLst>
              <a:ext uri="{FF2B5EF4-FFF2-40B4-BE49-F238E27FC236}">
                <a16:creationId xmlns:a16="http://schemas.microsoft.com/office/drawing/2014/main" id="{B374A9D7-1A51-144B-2808-A3A31E41ABA0}"/>
              </a:ext>
            </a:extLst>
          </p:cNvPr>
          <p:cNvSpPr>
            <a:spLocks noGrp="1"/>
          </p:cNvSpPr>
          <p:nvPr>
            <p:ph type="ctrTitle"/>
          </p:nvPr>
        </p:nvSpPr>
        <p:spPr>
          <a:xfrm>
            <a:off x="898636" y="1699023"/>
            <a:ext cx="7346728" cy="1665581"/>
          </a:xfrm>
        </p:spPr>
        <p:txBody>
          <a:bodyPr>
            <a:normAutofit/>
          </a:bodyPr>
          <a:lstStyle/>
          <a:p>
            <a:r>
              <a:rPr lang="fr-CA" sz="4950" b="1" dirty="0">
                <a:solidFill>
                  <a:srgbClr val="FFFFFF"/>
                </a:solidFill>
                <a:latin typeface="Calibri" panose="020F0502020204030204" pitchFamily="34" charset="0"/>
                <a:cs typeface="Calibri" panose="020F0502020204030204" pitchFamily="34" charset="0"/>
              </a:rPr>
              <a:t>Quel avenir pour </a:t>
            </a:r>
            <a:br>
              <a:rPr lang="fr-CA" sz="4950" b="1" dirty="0">
                <a:solidFill>
                  <a:srgbClr val="FFFFFF"/>
                </a:solidFill>
                <a:latin typeface="Calibri" panose="020F0502020204030204" pitchFamily="34" charset="0"/>
                <a:cs typeface="Calibri" panose="020F0502020204030204" pitchFamily="34" charset="0"/>
              </a:rPr>
            </a:br>
            <a:r>
              <a:rPr lang="fr-CA" sz="4950" b="1" dirty="0">
                <a:solidFill>
                  <a:srgbClr val="FFFFFF"/>
                </a:solidFill>
                <a:latin typeface="Calibri" panose="020F0502020204030204" pitchFamily="34" charset="0"/>
                <a:cs typeface="Calibri" panose="020F0502020204030204" pitchFamily="34" charset="0"/>
              </a:rPr>
              <a:t>notre réseau de sentiers?</a:t>
            </a:r>
          </a:p>
        </p:txBody>
      </p:sp>
      <p:sp>
        <p:nvSpPr>
          <p:cNvPr id="3" name="Subtitle 2">
            <a:extLst>
              <a:ext uri="{FF2B5EF4-FFF2-40B4-BE49-F238E27FC236}">
                <a16:creationId xmlns:a16="http://schemas.microsoft.com/office/drawing/2014/main" id="{9DFE6E06-17E5-8C02-DBA9-BD3F45DBCEA6}"/>
              </a:ext>
            </a:extLst>
          </p:cNvPr>
          <p:cNvSpPr>
            <a:spLocks noGrp="1"/>
          </p:cNvSpPr>
          <p:nvPr>
            <p:ph type="subTitle" idx="1"/>
          </p:nvPr>
        </p:nvSpPr>
        <p:spPr>
          <a:xfrm>
            <a:off x="898636" y="3493390"/>
            <a:ext cx="7346728" cy="1542782"/>
          </a:xfrm>
        </p:spPr>
        <p:txBody>
          <a:bodyPr>
            <a:normAutofit/>
          </a:bodyPr>
          <a:lstStyle/>
          <a:p>
            <a:r>
              <a:rPr lang="fr-CA">
                <a:solidFill>
                  <a:srgbClr val="FFFFFF"/>
                </a:solidFill>
              </a:rPr>
              <a:t>Présentation à l’Assemblée générale annuelle de la SPDL</a:t>
            </a:r>
          </a:p>
          <a:p>
            <a:r>
              <a:rPr lang="fr-CA">
                <a:solidFill>
                  <a:srgbClr val="FFFFFF"/>
                </a:solidFill>
              </a:rPr>
              <a:t>Andrew Plank — 11 juin 2023</a:t>
            </a:r>
            <a:endParaRPr lang="fr-CA" dirty="0">
              <a:solidFill>
                <a:srgbClr val="FFFFFF"/>
              </a:solidFill>
            </a:endParaRPr>
          </a:p>
        </p:txBody>
      </p:sp>
    </p:spTree>
    <p:extLst>
      <p:ext uri="{BB962C8B-B14F-4D97-AF65-F5344CB8AC3E}">
        <p14:creationId xmlns:p14="http://schemas.microsoft.com/office/powerpoint/2010/main" val="6049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2977-FBC6-52A9-3C22-B6AE1C764A07}"/>
              </a:ext>
            </a:extLst>
          </p:cNvPr>
          <p:cNvSpPr>
            <a:spLocks noGrp="1"/>
          </p:cNvSpPr>
          <p:nvPr>
            <p:ph type="title"/>
          </p:nvPr>
        </p:nvSpPr>
        <p:spPr>
          <a:xfrm>
            <a:off x="547968" y="1313947"/>
            <a:ext cx="8427944" cy="850124"/>
          </a:xfrm>
        </p:spPr>
        <p:txBody>
          <a:bodyPr>
            <a:noAutofit/>
          </a:bodyPr>
          <a:lstStyle/>
          <a:p>
            <a:r>
              <a:rPr lang="fr-CA" sz="4050" b="1" dirty="0">
                <a:latin typeface="Calibri" panose="020F0502020204030204" pitchFamily="34" charset="0"/>
                <a:cs typeface="Calibri" panose="020F0502020204030204" pitchFamily="34" charset="0"/>
              </a:rPr>
              <a:t>Notre réseau en tant que valeur ajouté</a:t>
            </a:r>
          </a:p>
        </p:txBody>
      </p:sp>
      <p:sp>
        <p:nvSpPr>
          <p:cNvPr id="4" name="Rectangle 3">
            <a:extLst>
              <a:ext uri="{FF2B5EF4-FFF2-40B4-BE49-F238E27FC236}">
                <a16:creationId xmlns:a16="http://schemas.microsoft.com/office/drawing/2014/main" id="{C7A9D575-B775-9768-4A0C-369AAD3029C9}"/>
              </a:ext>
            </a:extLst>
          </p:cNvPr>
          <p:cNvSpPr/>
          <p:nvPr/>
        </p:nvSpPr>
        <p:spPr>
          <a:xfrm>
            <a:off x="628650" y="2009775"/>
            <a:ext cx="7886700" cy="3667125"/>
          </a:xfrm>
          <a:prstGeom prst="rect">
            <a:avLst/>
          </a:prstGeom>
          <a:noFill/>
        </p:spPr>
      </p:sp>
      <p:sp>
        <p:nvSpPr>
          <p:cNvPr id="5" name="Rectangle 4" descr="Mountains">
            <a:extLst>
              <a:ext uri="{FF2B5EF4-FFF2-40B4-BE49-F238E27FC236}">
                <a16:creationId xmlns:a16="http://schemas.microsoft.com/office/drawing/2014/main" id="{C27405DE-ABAE-DCB8-9627-11078DA22F0F}"/>
              </a:ext>
            </a:extLst>
          </p:cNvPr>
          <p:cNvSpPr/>
          <p:nvPr/>
        </p:nvSpPr>
        <p:spPr>
          <a:xfrm>
            <a:off x="962269" y="2398819"/>
            <a:ext cx="472499" cy="472499"/>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6" name="Freeform 5">
            <a:extLst>
              <a:ext uri="{FF2B5EF4-FFF2-40B4-BE49-F238E27FC236}">
                <a16:creationId xmlns:a16="http://schemas.microsoft.com/office/drawing/2014/main" id="{6230587D-01BB-2A57-939A-2B4C93D97793}"/>
              </a:ext>
            </a:extLst>
          </p:cNvPr>
          <p:cNvSpPr/>
          <p:nvPr/>
        </p:nvSpPr>
        <p:spPr>
          <a:xfrm>
            <a:off x="628654" y="2931723"/>
            <a:ext cx="1349996" cy="265693"/>
          </a:xfrm>
          <a:custGeom>
            <a:avLst/>
            <a:gdLst>
              <a:gd name="connsiteX0" fmla="*/ 0 w 1799994"/>
              <a:gd name="connsiteY0" fmla="*/ 0 h 354257"/>
              <a:gd name="connsiteX1" fmla="*/ 1799994 w 1799994"/>
              <a:gd name="connsiteY1" fmla="*/ 0 h 354257"/>
              <a:gd name="connsiteX2" fmla="*/ 1799994 w 1799994"/>
              <a:gd name="connsiteY2" fmla="*/ 354257 h 354257"/>
              <a:gd name="connsiteX3" fmla="*/ 0 w 1799994"/>
              <a:gd name="connsiteY3" fmla="*/ 354257 h 354257"/>
              <a:gd name="connsiteX4" fmla="*/ 0 w 1799994"/>
              <a:gd name="connsiteY4" fmla="*/ 0 h 35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994" h="354257">
                <a:moveTo>
                  <a:pt x="0" y="0"/>
                </a:moveTo>
                <a:lnTo>
                  <a:pt x="1799994" y="0"/>
                </a:lnTo>
                <a:lnTo>
                  <a:pt x="1799994" y="354257"/>
                </a:lnTo>
                <a:lnTo>
                  <a:pt x="0" y="3542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00100">
              <a:lnSpc>
                <a:spcPct val="90000"/>
              </a:lnSpc>
              <a:spcBef>
                <a:spcPct val="0"/>
              </a:spcBef>
              <a:spcAft>
                <a:spcPct val="35000"/>
              </a:spcAft>
              <a:defRPr b="1"/>
            </a:pPr>
            <a:r>
              <a:rPr lang="fr-CA" b="1" u="sng" dirty="0"/>
              <a:t>Composantes</a:t>
            </a:r>
            <a:endParaRPr lang="en-US" u="sng" dirty="0"/>
          </a:p>
        </p:txBody>
      </p:sp>
      <p:sp>
        <p:nvSpPr>
          <p:cNvPr id="7" name="Freeform 6">
            <a:extLst>
              <a:ext uri="{FF2B5EF4-FFF2-40B4-BE49-F238E27FC236}">
                <a16:creationId xmlns:a16="http://schemas.microsoft.com/office/drawing/2014/main" id="{8DEF72C2-3841-CA25-F8F7-B061D35B1407}"/>
              </a:ext>
            </a:extLst>
          </p:cNvPr>
          <p:cNvSpPr/>
          <p:nvPr/>
        </p:nvSpPr>
        <p:spPr>
          <a:xfrm>
            <a:off x="637597" y="3348647"/>
            <a:ext cx="1210670" cy="790820"/>
          </a:xfrm>
          <a:custGeom>
            <a:avLst/>
            <a:gdLst>
              <a:gd name="connsiteX0" fmla="*/ 0 w 1614226"/>
              <a:gd name="connsiteY0" fmla="*/ 0 h 1054427"/>
              <a:gd name="connsiteX1" fmla="*/ 1614226 w 1614226"/>
              <a:gd name="connsiteY1" fmla="*/ 0 h 1054427"/>
              <a:gd name="connsiteX2" fmla="*/ 1614226 w 1614226"/>
              <a:gd name="connsiteY2" fmla="*/ 1054427 h 1054427"/>
              <a:gd name="connsiteX3" fmla="*/ 0 w 1614226"/>
              <a:gd name="connsiteY3" fmla="*/ 1054427 h 1054427"/>
              <a:gd name="connsiteX4" fmla="*/ 0 w 1614226"/>
              <a:gd name="connsiteY4" fmla="*/ 0 h 105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4226" h="1054427">
                <a:moveTo>
                  <a:pt x="0" y="0"/>
                </a:moveTo>
                <a:lnTo>
                  <a:pt x="1614226" y="0"/>
                </a:lnTo>
                <a:lnTo>
                  <a:pt x="1614226" y="1054427"/>
                </a:lnTo>
                <a:lnTo>
                  <a:pt x="0" y="10544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pPr>
            <a:r>
              <a:rPr lang="fr-CA" sz="1500" b="1" dirty="0"/>
              <a:t>22 km</a:t>
            </a:r>
            <a:r>
              <a:rPr lang="fr-CA" sz="1500" dirty="0"/>
              <a:t> de sentiers balisés sur un territoire de </a:t>
            </a:r>
            <a:br>
              <a:rPr lang="fr-CA" sz="1500" dirty="0"/>
            </a:br>
            <a:r>
              <a:rPr lang="fr-CA" sz="1500" b="1" dirty="0"/>
              <a:t>6 km carrés</a:t>
            </a:r>
            <a:endParaRPr lang="en-US" sz="1500" dirty="0"/>
          </a:p>
          <a:p>
            <a:pPr defTabSz="666750">
              <a:lnSpc>
                <a:spcPct val="90000"/>
              </a:lnSpc>
              <a:spcBef>
                <a:spcPct val="0"/>
              </a:spcBef>
              <a:spcAft>
                <a:spcPct val="35000"/>
              </a:spcAft>
            </a:pPr>
            <a:r>
              <a:rPr lang="fr-CA" sz="1500" b="1" dirty="0"/>
              <a:t>4 grands ponts, 6 petits ponts </a:t>
            </a:r>
            <a:r>
              <a:rPr lang="fr-CA" sz="1500" dirty="0"/>
              <a:t>et quelques passerelles pour faciliter l’accès</a:t>
            </a:r>
            <a:endParaRPr lang="en-US" sz="1500" dirty="0"/>
          </a:p>
        </p:txBody>
      </p:sp>
      <p:sp>
        <p:nvSpPr>
          <p:cNvPr id="9" name="Freeform 8">
            <a:extLst>
              <a:ext uri="{FF2B5EF4-FFF2-40B4-BE49-F238E27FC236}">
                <a16:creationId xmlns:a16="http://schemas.microsoft.com/office/drawing/2014/main" id="{CD990E19-CB10-25DD-C607-8950CBFC6AA4}"/>
              </a:ext>
            </a:extLst>
          </p:cNvPr>
          <p:cNvSpPr/>
          <p:nvPr/>
        </p:nvSpPr>
        <p:spPr>
          <a:xfrm>
            <a:off x="2224660" y="2939963"/>
            <a:ext cx="4349458" cy="267528"/>
          </a:xfrm>
          <a:custGeom>
            <a:avLst/>
            <a:gdLst>
              <a:gd name="connsiteX0" fmla="*/ 0 w 5799277"/>
              <a:gd name="connsiteY0" fmla="*/ 0 h 356704"/>
              <a:gd name="connsiteX1" fmla="*/ 5799277 w 5799277"/>
              <a:gd name="connsiteY1" fmla="*/ 0 h 356704"/>
              <a:gd name="connsiteX2" fmla="*/ 5799277 w 5799277"/>
              <a:gd name="connsiteY2" fmla="*/ 356704 h 356704"/>
              <a:gd name="connsiteX3" fmla="*/ 0 w 5799277"/>
              <a:gd name="connsiteY3" fmla="*/ 356704 h 356704"/>
              <a:gd name="connsiteX4" fmla="*/ 0 w 5799277"/>
              <a:gd name="connsiteY4" fmla="*/ 0 h 35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9277" h="356704">
                <a:moveTo>
                  <a:pt x="0" y="0"/>
                </a:moveTo>
                <a:lnTo>
                  <a:pt x="5799277" y="0"/>
                </a:lnTo>
                <a:lnTo>
                  <a:pt x="5799277" y="356704"/>
                </a:lnTo>
                <a:lnTo>
                  <a:pt x="0" y="3567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00100">
              <a:lnSpc>
                <a:spcPct val="90000"/>
              </a:lnSpc>
              <a:spcBef>
                <a:spcPct val="0"/>
              </a:spcBef>
              <a:spcAft>
                <a:spcPct val="35000"/>
              </a:spcAft>
              <a:defRPr b="1"/>
            </a:pPr>
            <a:r>
              <a:rPr lang="fr-CA" b="1" u="sng" dirty="0"/>
              <a:t>Lieu de détente et de randonnée</a:t>
            </a:r>
            <a:endParaRPr lang="en-US" u="sng" dirty="0"/>
          </a:p>
        </p:txBody>
      </p:sp>
      <p:sp>
        <p:nvSpPr>
          <p:cNvPr id="10" name="Freeform 9">
            <a:extLst>
              <a:ext uri="{FF2B5EF4-FFF2-40B4-BE49-F238E27FC236}">
                <a16:creationId xmlns:a16="http://schemas.microsoft.com/office/drawing/2014/main" id="{9ADAB165-5023-EE7D-6C7F-C4BA2F58C896}"/>
              </a:ext>
            </a:extLst>
          </p:cNvPr>
          <p:cNvSpPr/>
          <p:nvPr/>
        </p:nvSpPr>
        <p:spPr>
          <a:xfrm>
            <a:off x="2236615" y="3321543"/>
            <a:ext cx="4344611" cy="822863"/>
          </a:xfrm>
          <a:custGeom>
            <a:avLst/>
            <a:gdLst>
              <a:gd name="connsiteX0" fmla="*/ 0 w 5792815"/>
              <a:gd name="connsiteY0" fmla="*/ 0 h 1097150"/>
              <a:gd name="connsiteX1" fmla="*/ 5792815 w 5792815"/>
              <a:gd name="connsiteY1" fmla="*/ 0 h 1097150"/>
              <a:gd name="connsiteX2" fmla="*/ 5792815 w 5792815"/>
              <a:gd name="connsiteY2" fmla="*/ 1097150 h 1097150"/>
              <a:gd name="connsiteX3" fmla="*/ 0 w 5792815"/>
              <a:gd name="connsiteY3" fmla="*/ 1097150 h 1097150"/>
              <a:gd name="connsiteX4" fmla="*/ 0 w 5792815"/>
              <a:gd name="connsiteY4" fmla="*/ 0 h 109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2815" h="1097150">
                <a:moveTo>
                  <a:pt x="0" y="0"/>
                </a:moveTo>
                <a:lnTo>
                  <a:pt x="5792815" y="0"/>
                </a:lnTo>
                <a:lnTo>
                  <a:pt x="5792815" y="1097150"/>
                </a:lnTo>
                <a:lnTo>
                  <a:pt x="0" y="10971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pPr>
            <a:r>
              <a:rPr lang="fr-CA" sz="1500" b="1" dirty="0"/>
              <a:t>Marche, raquette, ski de fond</a:t>
            </a:r>
            <a:endParaRPr lang="en-US" sz="1500" b="1" dirty="0"/>
          </a:p>
          <a:p>
            <a:pPr defTabSz="666750">
              <a:lnSpc>
                <a:spcPct val="90000"/>
              </a:lnSpc>
              <a:spcBef>
                <a:spcPct val="0"/>
              </a:spcBef>
              <a:spcAft>
                <a:spcPct val="35000"/>
              </a:spcAft>
            </a:pPr>
            <a:r>
              <a:rPr lang="fr-CA" sz="1500" b="1" dirty="0"/>
              <a:t>Grande variété de paysages, de vues, de flore et de la faune</a:t>
            </a:r>
            <a:endParaRPr lang="en-US" sz="1500" b="1" dirty="0"/>
          </a:p>
          <a:p>
            <a:pPr marL="171450" lvl="1" indent="-171450" defTabSz="666750">
              <a:lnSpc>
                <a:spcPct val="90000"/>
              </a:lnSpc>
              <a:spcBef>
                <a:spcPct val="0"/>
              </a:spcBef>
              <a:spcAft>
                <a:spcPct val="15000"/>
              </a:spcAft>
              <a:buChar char="•"/>
            </a:pPr>
            <a:r>
              <a:rPr lang="fr-CA" sz="1500" dirty="0"/>
              <a:t>Des chutes, la Rivière de l’Est, un grand marais et plusieurs milieux humides, des pinèdes</a:t>
            </a:r>
            <a:endParaRPr lang="en-US" sz="1500" dirty="0"/>
          </a:p>
          <a:p>
            <a:pPr marL="171450" lvl="1" indent="-171450" defTabSz="666750">
              <a:lnSpc>
                <a:spcPct val="90000"/>
              </a:lnSpc>
              <a:spcBef>
                <a:spcPct val="0"/>
              </a:spcBef>
              <a:spcAft>
                <a:spcPct val="15000"/>
              </a:spcAft>
              <a:buChar char="•"/>
            </a:pPr>
            <a:r>
              <a:rPr lang="fr-CA" sz="1500" dirty="0"/>
              <a:t>Des cascades d’eau, des étangs de castor, les lacs, de nombreux ruisseaux</a:t>
            </a:r>
            <a:endParaRPr lang="en-US" sz="1500" dirty="0"/>
          </a:p>
          <a:p>
            <a:pPr marL="171450" lvl="1" indent="-171450" defTabSz="666750">
              <a:lnSpc>
                <a:spcPct val="90000"/>
              </a:lnSpc>
              <a:spcBef>
                <a:spcPct val="0"/>
              </a:spcBef>
              <a:spcAft>
                <a:spcPct val="15000"/>
              </a:spcAft>
              <a:buChar char="•"/>
            </a:pPr>
            <a:r>
              <a:rPr lang="fr-CA" sz="1500" dirty="0"/>
              <a:t>Des vues aériennes du Lac Sir-John et du grand marais</a:t>
            </a:r>
            <a:endParaRPr lang="en-US" sz="1500" dirty="0"/>
          </a:p>
          <a:p>
            <a:pPr marL="171450" lvl="1" indent="-171450" defTabSz="666750">
              <a:lnSpc>
                <a:spcPct val="90000"/>
              </a:lnSpc>
              <a:spcBef>
                <a:spcPct val="0"/>
              </a:spcBef>
              <a:spcAft>
                <a:spcPct val="15000"/>
              </a:spcAft>
              <a:buChar char="•"/>
            </a:pPr>
            <a:r>
              <a:rPr lang="fr-CA" sz="1500" dirty="0"/>
              <a:t>Les ruines d’une hutte patrimoniale en pierre au bord du Lièvre</a:t>
            </a:r>
            <a:endParaRPr lang="en-US" sz="1500" dirty="0"/>
          </a:p>
        </p:txBody>
      </p:sp>
      <p:sp>
        <p:nvSpPr>
          <p:cNvPr id="12" name="Freeform 11">
            <a:extLst>
              <a:ext uri="{FF2B5EF4-FFF2-40B4-BE49-F238E27FC236}">
                <a16:creationId xmlns:a16="http://schemas.microsoft.com/office/drawing/2014/main" id="{08D70C72-6F65-4201-87A8-C8A4D9DEF9A3}"/>
              </a:ext>
            </a:extLst>
          </p:cNvPr>
          <p:cNvSpPr/>
          <p:nvPr/>
        </p:nvSpPr>
        <p:spPr>
          <a:xfrm>
            <a:off x="6823746" y="2927726"/>
            <a:ext cx="1691599" cy="269306"/>
          </a:xfrm>
          <a:custGeom>
            <a:avLst/>
            <a:gdLst>
              <a:gd name="connsiteX0" fmla="*/ 0 w 2255465"/>
              <a:gd name="connsiteY0" fmla="*/ 0 h 359074"/>
              <a:gd name="connsiteX1" fmla="*/ 2255465 w 2255465"/>
              <a:gd name="connsiteY1" fmla="*/ 0 h 359074"/>
              <a:gd name="connsiteX2" fmla="*/ 2255465 w 2255465"/>
              <a:gd name="connsiteY2" fmla="*/ 359074 h 359074"/>
              <a:gd name="connsiteX3" fmla="*/ 0 w 2255465"/>
              <a:gd name="connsiteY3" fmla="*/ 359074 h 359074"/>
              <a:gd name="connsiteX4" fmla="*/ 0 w 2255465"/>
              <a:gd name="connsiteY4" fmla="*/ 0 h 35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465" h="359074">
                <a:moveTo>
                  <a:pt x="0" y="0"/>
                </a:moveTo>
                <a:lnTo>
                  <a:pt x="2255465" y="0"/>
                </a:lnTo>
                <a:lnTo>
                  <a:pt x="2255465" y="359074"/>
                </a:lnTo>
                <a:lnTo>
                  <a:pt x="0" y="3590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00100">
              <a:lnSpc>
                <a:spcPct val="90000"/>
              </a:lnSpc>
              <a:spcBef>
                <a:spcPct val="0"/>
              </a:spcBef>
              <a:spcAft>
                <a:spcPct val="35000"/>
              </a:spcAft>
              <a:defRPr b="1"/>
            </a:pPr>
            <a:r>
              <a:rPr lang="fr-CA" b="1" u="sng" dirty="0"/>
              <a:t>Lieu de rencontre</a:t>
            </a:r>
            <a:endParaRPr lang="en-US" u="sng" dirty="0"/>
          </a:p>
        </p:txBody>
      </p:sp>
      <p:sp>
        <p:nvSpPr>
          <p:cNvPr id="14" name="Freeform 13">
            <a:extLst>
              <a:ext uri="{FF2B5EF4-FFF2-40B4-BE49-F238E27FC236}">
                <a16:creationId xmlns:a16="http://schemas.microsoft.com/office/drawing/2014/main" id="{B0DF9D77-D41F-4E91-8BCA-462ACEF37976}"/>
              </a:ext>
            </a:extLst>
          </p:cNvPr>
          <p:cNvSpPr/>
          <p:nvPr/>
        </p:nvSpPr>
        <p:spPr>
          <a:xfrm>
            <a:off x="6818481" y="3297738"/>
            <a:ext cx="1696864" cy="822863"/>
          </a:xfrm>
          <a:custGeom>
            <a:avLst/>
            <a:gdLst>
              <a:gd name="connsiteX0" fmla="*/ 0 w 2262485"/>
              <a:gd name="connsiteY0" fmla="*/ 0 h 1097150"/>
              <a:gd name="connsiteX1" fmla="*/ 2262485 w 2262485"/>
              <a:gd name="connsiteY1" fmla="*/ 0 h 1097150"/>
              <a:gd name="connsiteX2" fmla="*/ 2262485 w 2262485"/>
              <a:gd name="connsiteY2" fmla="*/ 1097150 h 1097150"/>
              <a:gd name="connsiteX3" fmla="*/ 0 w 2262485"/>
              <a:gd name="connsiteY3" fmla="*/ 1097150 h 1097150"/>
              <a:gd name="connsiteX4" fmla="*/ 0 w 2262485"/>
              <a:gd name="connsiteY4" fmla="*/ 0 h 109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485" h="1097150">
                <a:moveTo>
                  <a:pt x="0" y="0"/>
                </a:moveTo>
                <a:lnTo>
                  <a:pt x="2262485" y="0"/>
                </a:lnTo>
                <a:lnTo>
                  <a:pt x="2262485" y="1097150"/>
                </a:lnTo>
                <a:lnTo>
                  <a:pt x="0" y="10971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pPr>
            <a:r>
              <a:rPr lang="fr-CA" sz="1500" dirty="0"/>
              <a:t>On croise des amis et de nouveaux voisins</a:t>
            </a:r>
            <a:endParaRPr lang="en-US" sz="1500" dirty="0"/>
          </a:p>
          <a:p>
            <a:pPr defTabSz="666750">
              <a:lnSpc>
                <a:spcPct val="90000"/>
              </a:lnSpc>
              <a:spcBef>
                <a:spcPct val="0"/>
              </a:spcBef>
              <a:spcAft>
                <a:spcPct val="35000"/>
              </a:spcAft>
            </a:pPr>
            <a:r>
              <a:rPr lang="fr-CA" sz="1500" dirty="0"/>
              <a:t>On se regroupe pour des activités d’entretien</a:t>
            </a:r>
            <a:endParaRPr lang="en-US" sz="1500" dirty="0"/>
          </a:p>
        </p:txBody>
      </p:sp>
      <p:grpSp>
        <p:nvGrpSpPr>
          <p:cNvPr id="22" name="Group 21">
            <a:extLst>
              <a:ext uri="{FF2B5EF4-FFF2-40B4-BE49-F238E27FC236}">
                <a16:creationId xmlns:a16="http://schemas.microsoft.com/office/drawing/2014/main" id="{68144EC9-D7D3-0859-E383-2DC793FE63B0}"/>
              </a:ext>
            </a:extLst>
          </p:cNvPr>
          <p:cNvGrpSpPr/>
          <p:nvPr/>
        </p:nvGrpSpPr>
        <p:grpSpPr>
          <a:xfrm>
            <a:off x="3112546" y="2339691"/>
            <a:ext cx="1458311" cy="476359"/>
            <a:chOff x="5435787" y="2043542"/>
            <a:chExt cx="1944414" cy="635145"/>
          </a:xfrm>
        </p:grpSpPr>
        <p:sp>
          <p:nvSpPr>
            <p:cNvPr id="8" name="Rectangle 7" descr="Hike">
              <a:extLst>
                <a:ext uri="{FF2B5EF4-FFF2-40B4-BE49-F238E27FC236}">
                  <a16:creationId xmlns:a16="http://schemas.microsoft.com/office/drawing/2014/main" id="{D2A69943-AC75-662D-B8F1-834FB4E83A40}"/>
                </a:ext>
              </a:extLst>
            </p:cNvPr>
            <p:cNvSpPr/>
            <p:nvPr/>
          </p:nvSpPr>
          <p:spPr>
            <a:xfrm>
              <a:off x="5435787" y="2044134"/>
              <a:ext cx="629998" cy="629998"/>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5" name="Rectangle 14" descr="Hike">
              <a:extLst>
                <a:ext uri="{FF2B5EF4-FFF2-40B4-BE49-F238E27FC236}">
                  <a16:creationId xmlns:a16="http://schemas.microsoft.com/office/drawing/2014/main" id="{636ABAB9-BCD3-5D6D-8433-35F75412DBD5}"/>
                </a:ext>
              </a:extLst>
            </p:cNvPr>
            <p:cNvSpPr/>
            <p:nvPr/>
          </p:nvSpPr>
          <p:spPr>
            <a:xfrm>
              <a:off x="5887803" y="2043542"/>
              <a:ext cx="629998" cy="629998"/>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6" name="Rectangle 15" descr="Hike">
              <a:extLst>
                <a:ext uri="{FF2B5EF4-FFF2-40B4-BE49-F238E27FC236}">
                  <a16:creationId xmlns:a16="http://schemas.microsoft.com/office/drawing/2014/main" id="{1ED1E52F-6A01-03FB-63C0-BA833306BB58}"/>
                </a:ext>
              </a:extLst>
            </p:cNvPr>
            <p:cNvSpPr/>
            <p:nvPr/>
          </p:nvSpPr>
          <p:spPr>
            <a:xfrm>
              <a:off x="6332628" y="2048689"/>
              <a:ext cx="629998" cy="629998"/>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7" name="Rectangle 16" descr="Hike">
              <a:extLst>
                <a:ext uri="{FF2B5EF4-FFF2-40B4-BE49-F238E27FC236}">
                  <a16:creationId xmlns:a16="http://schemas.microsoft.com/office/drawing/2014/main" id="{8CBEADA3-1EF2-F32E-DA03-7C0170CD9C90}"/>
                </a:ext>
              </a:extLst>
            </p:cNvPr>
            <p:cNvSpPr/>
            <p:nvPr/>
          </p:nvSpPr>
          <p:spPr>
            <a:xfrm>
              <a:off x="6750203" y="2048689"/>
              <a:ext cx="629998" cy="629998"/>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grpSp>
      <p:grpSp>
        <p:nvGrpSpPr>
          <p:cNvPr id="24" name="Group 23">
            <a:extLst>
              <a:ext uri="{FF2B5EF4-FFF2-40B4-BE49-F238E27FC236}">
                <a16:creationId xmlns:a16="http://schemas.microsoft.com/office/drawing/2014/main" id="{825E826A-4572-B70C-D769-EEB63F043062}"/>
              </a:ext>
            </a:extLst>
          </p:cNvPr>
          <p:cNvGrpSpPr/>
          <p:nvPr/>
        </p:nvGrpSpPr>
        <p:grpSpPr>
          <a:xfrm>
            <a:off x="6746964" y="2340844"/>
            <a:ext cx="1428735" cy="485723"/>
            <a:chOff x="7668801" y="1965458"/>
            <a:chExt cx="1904980" cy="647631"/>
          </a:xfrm>
        </p:grpSpPr>
        <p:sp>
          <p:nvSpPr>
            <p:cNvPr id="19" name="Rectangle 18" descr="Hike">
              <a:extLst>
                <a:ext uri="{FF2B5EF4-FFF2-40B4-BE49-F238E27FC236}">
                  <a16:creationId xmlns:a16="http://schemas.microsoft.com/office/drawing/2014/main" id="{9EA25AB9-3FD2-9499-A6A6-B86E327B2665}"/>
                </a:ext>
              </a:extLst>
            </p:cNvPr>
            <p:cNvSpPr/>
            <p:nvPr/>
          </p:nvSpPr>
          <p:spPr>
            <a:xfrm flipH="1">
              <a:off x="8533400" y="1972195"/>
              <a:ext cx="629997" cy="629998"/>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20" name="Rectangle 19" descr="Hike">
              <a:extLst>
                <a:ext uri="{FF2B5EF4-FFF2-40B4-BE49-F238E27FC236}">
                  <a16:creationId xmlns:a16="http://schemas.microsoft.com/office/drawing/2014/main" id="{FAA8F4A9-749D-8E5F-2DB0-3B0665FA9576}"/>
                </a:ext>
              </a:extLst>
            </p:cNvPr>
            <p:cNvSpPr/>
            <p:nvPr/>
          </p:nvSpPr>
          <p:spPr>
            <a:xfrm>
              <a:off x="8081384" y="1983091"/>
              <a:ext cx="629998" cy="629998"/>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21" name="Rectangle 20" descr="Hike">
              <a:extLst>
                <a:ext uri="{FF2B5EF4-FFF2-40B4-BE49-F238E27FC236}">
                  <a16:creationId xmlns:a16="http://schemas.microsoft.com/office/drawing/2014/main" id="{87DAC569-5167-C360-4223-28E6978D819D}"/>
                </a:ext>
              </a:extLst>
            </p:cNvPr>
            <p:cNvSpPr/>
            <p:nvPr/>
          </p:nvSpPr>
          <p:spPr>
            <a:xfrm flipH="1">
              <a:off x="8943784" y="1965458"/>
              <a:ext cx="629997" cy="629998"/>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23" name="Rectangle 22" descr="Hike">
              <a:extLst>
                <a:ext uri="{FF2B5EF4-FFF2-40B4-BE49-F238E27FC236}">
                  <a16:creationId xmlns:a16="http://schemas.microsoft.com/office/drawing/2014/main" id="{0F883118-DFEA-728E-51EE-78E466EB3D42}"/>
                </a:ext>
              </a:extLst>
            </p:cNvPr>
            <p:cNvSpPr/>
            <p:nvPr/>
          </p:nvSpPr>
          <p:spPr>
            <a:xfrm>
              <a:off x="7668801" y="1981734"/>
              <a:ext cx="629998" cy="629998"/>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grpSp>
    </p:spTree>
    <p:extLst>
      <p:ext uri="{BB962C8B-B14F-4D97-AF65-F5344CB8AC3E}">
        <p14:creationId xmlns:p14="http://schemas.microsoft.com/office/powerpoint/2010/main" val="1941232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113E3-EE41-6262-B8F1-1E747243C133}"/>
              </a:ext>
            </a:extLst>
          </p:cNvPr>
          <p:cNvSpPr>
            <a:spLocks noGrp="1"/>
          </p:cNvSpPr>
          <p:nvPr>
            <p:ph type="title"/>
          </p:nvPr>
        </p:nvSpPr>
        <p:spPr>
          <a:xfrm>
            <a:off x="494454" y="1275142"/>
            <a:ext cx="8020897" cy="850124"/>
          </a:xfrm>
        </p:spPr>
        <p:txBody>
          <a:bodyPr>
            <a:normAutofit/>
          </a:bodyPr>
          <a:lstStyle/>
          <a:p>
            <a:r>
              <a:rPr lang="fr-CA" sz="3600" b="1" dirty="0">
                <a:latin typeface="Calibri" panose="020F0502020204030204" pitchFamily="34" charset="0"/>
                <a:cs typeface="Calibri" panose="020F0502020204030204" pitchFamily="34" charset="0"/>
              </a:rPr>
              <a:t>Le fruit de 35 années d’effort bénévole</a:t>
            </a:r>
          </a:p>
        </p:txBody>
      </p:sp>
      <p:sp>
        <p:nvSpPr>
          <p:cNvPr id="6" name="Freeform 5">
            <a:extLst>
              <a:ext uri="{FF2B5EF4-FFF2-40B4-BE49-F238E27FC236}">
                <a16:creationId xmlns:a16="http://schemas.microsoft.com/office/drawing/2014/main" id="{1F9EEC5B-C7F7-63F4-FC91-0DCD891F7C66}"/>
              </a:ext>
            </a:extLst>
          </p:cNvPr>
          <p:cNvSpPr/>
          <p:nvPr/>
        </p:nvSpPr>
        <p:spPr>
          <a:xfrm>
            <a:off x="564736" y="2778178"/>
            <a:ext cx="4442033" cy="267590"/>
          </a:xfrm>
          <a:custGeom>
            <a:avLst/>
            <a:gdLst>
              <a:gd name="connsiteX0" fmla="*/ 0 w 5922710"/>
              <a:gd name="connsiteY0" fmla="*/ 0 h 356787"/>
              <a:gd name="connsiteX1" fmla="*/ 5922710 w 5922710"/>
              <a:gd name="connsiteY1" fmla="*/ 0 h 356787"/>
              <a:gd name="connsiteX2" fmla="*/ 5922710 w 5922710"/>
              <a:gd name="connsiteY2" fmla="*/ 356787 h 356787"/>
              <a:gd name="connsiteX3" fmla="*/ 0 w 5922710"/>
              <a:gd name="connsiteY3" fmla="*/ 356787 h 356787"/>
              <a:gd name="connsiteX4" fmla="*/ 0 w 5922710"/>
              <a:gd name="connsiteY4" fmla="*/ 0 h 35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2710" h="356787">
                <a:moveTo>
                  <a:pt x="0" y="0"/>
                </a:moveTo>
                <a:lnTo>
                  <a:pt x="5922710" y="0"/>
                </a:lnTo>
                <a:lnTo>
                  <a:pt x="5922710" y="356787"/>
                </a:lnTo>
                <a:lnTo>
                  <a:pt x="0" y="3567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00100">
              <a:lnSpc>
                <a:spcPct val="90000"/>
              </a:lnSpc>
              <a:spcBef>
                <a:spcPct val="0"/>
              </a:spcBef>
              <a:spcAft>
                <a:spcPct val="35000"/>
              </a:spcAft>
              <a:defRPr b="1"/>
            </a:pPr>
            <a:r>
              <a:rPr lang="fr-CA" b="1" dirty="0"/>
              <a:t>Beaucoup de contributeurs, de collaborateurs</a:t>
            </a:r>
            <a:endParaRPr lang="en-US" dirty="0"/>
          </a:p>
        </p:txBody>
      </p:sp>
      <p:sp>
        <p:nvSpPr>
          <p:cNvPr id="7" name="Freeform 6">
            <a:extLst>
              <a:ext uri="{FF2B5EF4-FFF2-40B4-BE49-F238E27FC236}">
                <a16:creationId xmlns:a16="http://schemas.microsoft.com/office/drawing/2014/main" id="{74BF3647-1C53-2130-4C08-EF3123FA9DE6}"/>
              </a:ext>
            </a:extLst>
          </p:cNvPr>
          <p:cNvSpPr/>
          <p:nvPr/>
        </p:nvSpPr>
        <p:spPr>
          <a:xfrm>
            <a:off x="555171" y="3101990"/>
            <a:ext cx="5625192" cy="2645668"/>
          </a:xfrm>
          <a:custGeom>
            <a:avLst/>
            <a:gdLst>
              <a:gd name="connsiteX0" fmla="*/ 0 w 5967401"/>
              <a:gd name="connsiteY0" fmla="*/ 0 h 1205183"/>
              <a:gd name="connsiteX1" fmla="*/ 5967401 w 5967401"/>
              <a:gd name="connsiteY1" fmla="*/ 0 h 1205183"/>
              <a:gd name="connsiteX2" fmla="*/ 5967401 w 5967401"/>
              <a:gd name="connsiteY2" fmla="*/ 1205183 h 1205183"/>
              <a:gd name="connsiteX3" fmla="*/ 0 w 5967401"/>
              <a:gd name="connsiteY3" fmla="*/ 1205183 h 1205183"/>
              <a:gd name="connsiteX4" fmla="*/ 0 w 5967401"/>
              <a:gd name="connsiteY4" fmla="*/ 0 h 120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401" h="1205183">
                <a:moveTo>
                  <a:pt x="0" y="0"/>
                </a:moveTo>
                <a:lnTo>
                  <a:pt x="5967401" y="0"/>
                </a:lnTo>
                <a:lnTo>
                  <a:pt x="5967401" y="1205183"/>
                </a:lnTo>
                <a:lnTo>
                  <a:pt x="0" y="12051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57175" indent="-257175" defTabSz="666750">
              <a:lnSpc>
                <a:spcPct val="90000"/>
              </a:lnSpc>
              <a:spcBef>
                <a:spcPct val="0"/>
              </a:spcBef>
              <a:spcAft>
                <a:spcPct val="35000"/>
              </a:spcAft>
              <a:buFont typeface="Arial" panose="020B0604020202020204" pitchFamily="34" charset="0"/>
              <a:buChar char="•"/>
            </a:pPr>
            <a:r>
              <a:rPr lang="fr-CA" dirty="0"/>
              <a:t>Des </a:t>
            </a:r>
            <a:r>
              <a:rPr lang="fr-CA" b="1" dirty="0"/>
              <a:t>explorateurs</a:t>
            </a:r>
            <a:r>
              <a:rPr lang="fr-CA" dirty="0"/>
              <a:t> </a:t>
            </a:r>
            <a:r>
              <a:rPr lang="fr-CA" sz="1500" dirty="0"/>
              <a:t>qui ont tracé de nouveaux trajets</a:t>
            </a:r>
            <a:endParaRPr lang="en-US" sz="1500" dirty="0"/>
          </a:p>
          <a:p>
            <a:pPr marL="257175" indent="-257175" defTabSz="666750">
              <a:lnSpc>
                <a:spcPct val="90000"/>
              </a:lnSpc>
              <a:spcBef>
                <a:spcPct val="0"/>
              </a:spcBef>
              <a:spcAft>
                <a:spcPct val="35000"/>
              </a:spcAft>
              <a:buFont typeface="Arial" panose="020B0604020202020204" pitchFamily="34" charset="0"/>
              <a:buChar char="•"/>
            </a:pPr>
            <a:r>
              <a:rPr lang="fr-CA" dirty="0"/>
              <a:t>Des </a:t>
            </a:r>
            <a:r>
              <a:rPr lang="fr-CA" b="1" dirty="0"/>
              <a:t>défricheurs</a:t>
            </a:r>
            <a:endParaRPr lang="en-US" b="1" dirty="0"/>
          </a:p>
          <a:p>
            <a:pPr marL="257175" indent="-257175" defTabSz="666750">
              <a:lnSpc>
                <a:spcPct val="90000"/>
              </a:lnSpc>
              <a:spcBef>
                <a:spcPct val="0"/>
              </a:spcBef>
              <a:spcAft>
                <a:spcPct val="35000"/>
              </a:spcAft>
              <a:buFont typeface="Arial" panose="020B0604020202020204" pitchFamily="34" charset="0"/>
              <a:buChar char="•"/>
            </a:pPr>
            <a:r>
              <a:rPr lang="fr-CA" dirty="0"/>
              <a:t>Des </a:t>
            </a:r>
            <a:r>
              <a:rPr lang="fr-CA" b="1" dirty="0"/>
              <a:t>cartographes</a:t>
            </a:r>
            <a:endParaRPr lang="en-US" b="1" dirty="0"/>
          </a:p>
          <a:p>
            <a:pPr marL="257175" indent="-257175" defTabSz="666750">
              <a:lnSpc>
                <a:spcPct val="90000"/>
              </a:lnSpc>
              <a:spcBef>
                <a:spcPct val="0"/>
              </a:spcBef>
              <a:spcAft>
                <a:spcPct val="35000"/>
              </a:spcAft>
              <a:buFont typeface="Arial" panose="020B0604020202020204" pitchFamily="34" charset="0"/>
              <a:buChar char="•"/>
            </a:pPr>
            <a:r>
              <a:rPr lang="fr-CA" dirty="0"/>
              <a:t>Des </a:t>
            </a:r>
            <a:r>
              <a:rPr lang="fr-CA" b="1" dirty="0"/>
              <a:t>bâtisseurs</a:t>
            </a:r>
            <a:r>
              <a:rPr lang="fr-CA" dirty="0"/>
              <a:t> </a:t>
            </a:r>
            <a:r>
              <a:rPr lang="fr-CA" sz="1500" dirty="0"/>
              <a:t>de ponts et de passerelles</a:t>
            </a:r>
            <a:endParaRPr lang="en-US" sz="1500" dirty="0"/>
          </a:p>
          <a:p>
            <a:pPr marL="257175" indent="-257175" defTabSz="666750">
              <a:lnSpc>
                <a:spcPct val="90000"/>
              </a:lnSpc>
              <a:spcBef>
                <a:spcPct val="0"/>
              </a:spcBef>
              <a:spcAft>
                <a:spcPct val="35000"/>
              </a:spcAft>
              <a:buFont typeface="Arial" panose="020B0604020202020204" pitchFamily="34" charset="0"/>
              <a:buChar char="•"/>
            </a:pPr>
            <a:r>
              <a:rPr lang="fr-CA" dirty="0"/>
              <a:t>Des </a:t>
            </a:r>
            <a:r>
              <a:rPr lang="fr-CA" b="1" dirty="0"/>
              <a:t>gens qui s’occupent des enseignes </a:t>
            </a:r>
            <a:r>
              <a:rPr lang="fr-CA" sz="1500" dirty="0"/>
              <a:t>et posent des fanions</a:t>
            </a:r>
            <a:endParaRPr lang="en-US" sz="1500" dirty="0"/>
          </a:p>
          <a:p>
            <a:pPr marL="257175" indent="-257175" defTabSz="666750">
              <a:lnSpc>
                <a:spcPct val="90000"/>
              </a:lnSpc>
              <a:spcBef>
                <a:spcPct val="0"/>
              </a:spcBef>
              <a:spcAft>
                <a:spcPct val="35000"/>
              </a:spcAft>
              <a:buFont typeface="Arial" panose="020B0604020202020204" pitchFamily="34" charset="0"/>
              <a:buChar char="•"/>
            </a:pPr>
            <a:r>
              <a:rPr lang="fr-CA" dirty="0"/>
              <a:t>Des </a:t>
            </a:r>
            <a:r>
              <a:rPr lang="fr-CA" b="1" dirty="0"/>
              <a:t>propriétaires</a:t>
            </a:r>
            <a:r>
              <a:rPr lang="fr-CA" dirty="0"/>
              <a:t> </a:t>
            </a:r>
            <a:r>
              <a:rPr lang="fr-CA" sz="1500" dirty="0"/>
              <a:t>qui nous laissent passer sur leur terrain</a:t>
            </a:r>
            <a:endParaRPr lang="en-US" sz="1500" dirty="0"/>
          </a:p>
          <a:p>
            <a:pPr marL="257175" indent="-257175" defTabSz="666750">
              <a:lnSpc>
                <a:spcPct val="90000"/>
              </a:lnSpc>
              <a:spcBef>
                <a:spcPct val="0"/>
              </a:spcBef>
              <a:spcAft>
                <a:spcPct val="35000"/>
              </a:spcAft>
              <a:buFont typeface="Arial" panose="020B0604020202020204" pitchFamily="34" charset="0"/>
              <a:buChar char="•"/>
            </a:pPr>
            <a:r>
              <a:rPr lang="fr-CA" b="1" dirty="0"/>
              <a:t>Conservation Lakefield et ses donateurs </a:t>
            </a:r>
            <a:r>
              <a:rPr lang="fr-CA" sz="1500" dirty="0"/>
              <a:t>qui veillent à la pérennité de l’habitat et à son accessibilité continue</a:t>
            </a:r>
            <a:endParaRPr lang="en-US" sz="1500" dirty="0"/>
          </a:p>
        </p:txBody>
      </p:sp>
      <p:sp>
        <p:nvSpPr>
          <p:cNvPr id="8" name="Rectangle 7" descr="AlterationsTailoring2">
            <a:extLst>
              <a:ext uri="{FF2B5EF4-FFF2-40B4-BE49-F238E27FC236}">
                <a16:creationId xmlns:a16="http://schemas.microsoft.com/office/drawing/2014/main" id="{135988E4-6E27-56DF-09A7-92E5576CA20D}"/>
              </a:ext>
            </a:extLst>
          </p:cNvPr>
          <p:cNvSpPr/>
          <p:nvPr/>
        </p:nvSpPr>
        <p:spPr>
          <a:xfrm>
            <a:off x="6915678" y="2145436"/>
            <a:ext cx="789487" cy="687007"/>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9" name="Freeform 8">
            <a:extLst>
              <a:ext uri="{FF2B5EF4-FFF2-40B4-BE49-F238E27FC236}">
                <a16:creationId xmlns:a16="http://schemas.microsoft.com/office/drawing/2014/main" id="{9FC03D4B-9452-D67A-1C9A-93531AC68CF0}"/>
              </a:ext>
            </a:extLst>
          </p:cNvPr>
          <p:cNvSpPr/>
          <p:nvPr/>
        </p:nvSpPr>
        <p:spPr>
          <a:xfrm>
            <a:off x="6370487" y="2937192"/>
            <a:ext cx="2144862" cy="2645668"/>
          </a:xfrm>
          <a:custGeom>
            <a:avLst/>
            <a:gdLst>
              <a:gd name="connsiteX0" fmla="*/ 0 w 2859816"/>
              <a:gd name="connsiteY0" fmla="*/ 0 h 356787"/>
              <a:gd name="connsiteX1" fmla="*/ 2859816 w 2859816"/>
              <a:gd name="connsiteY1" fmla="*/ 0 h 356787"/>
              <a:gd name="connsiteX2" fmla="*/ 2859816 w 2859816"/>
              <a:gd name="connsiteY2" fmla="*/ 356787 h 356787"/>
              <a:gd name="connsiteX3" fmla="*/ 0 w 2859816"/>
              <a:gd name="connsiteY3" fmla="*/ 356787 h 356787"/>
              <a:gd name="connsiteX4" fmla="*/ 0 w 2859816"/>
              <a:gd name="connsiteY4" fmla="*/ 0 h 35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9816" h="356787">
                <a:moveTo>
                  <a:pt x="0" y="0"/>
                </a:moveTo>
                <a:lnTo>
                  <a:pt x="2859816" y="0"/>
                </a:lnTo>
                <a:lnTo>
                  <a:pt x="2859816" y="356787"/>
                </a:lnTo>
                <a:lnTo>
                  <a:pt x="0" y="3567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1200150">
              <a:lnSpc>
                <a:spcPct val="90000"/>
              </a:lnSpc>
              <a:spcBef>
                <a:spcPct val="0"/>
              </a:spcBef>
              <a:spcAft>
                <a:spcPct val="35000"/>
              </a:spcAft>
              <a:defRPr b="1"/>
            </a:pPr>
            <a:r>
              <a:rPr lang="fr-CA" sz="2700" b="1" dirty="0"/>
              <a:t>Bien au delà d’une centaine de participants et des milliers d’heures de bénévolat au fil des années!</a:t>
            </a:r>
            <a:endParaRPr lang="en-US" sz="2700" dirty="0"/>
          </a:p>
        </p:txBody>
      </p:sp>
      <p:sp>
        <p:nvSpPr>
          <p:cNvPr id="11" name="Rectangle 10">
            <a:extLst>
              <a:ext uri="{FF2B5EF4-FFF2-40B4-BE49-F238E27FC236}">
                <a16:creationId xmlns:a16="http://schemas.microsoft.com/office/drawing/2014/main" id="{069E81BF-5F3A-526A-02D8-749DDFFFAEE3}"/>
              </a:ext>
            </a:extLst>
          </p:cNvPr>
          <p:cNvSpPr/>
          <p:nvPr/>
        </p:nvSpPr>
        <p:spPr>
          <a:xfrm>
            <a:off x="5617871" y="4031338"/>
            <a:ext cx="2889465" cy="56284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16" name="Group 15">
            <a:extLst>
              <a:ext uri="{FF2B5EF4-FFF2-40B4-BE49-F238E27FC236}">
                <a16:creationId xmlns:a16="http://schemas.microsoft.com/office/drawing/2014/main" id="{7C7C9266-3CC7-9FC4-A517-B43A2C54E5DF}"/>
              </a:ext>
            </a:extLst>
          </p:cNvPr>
          <p:cNvGrpSpPr/>
          <p:nvPr/>
        </p:nvGrpSpPr>
        <p:grpSpPr>
          <a:xfrm>
            <a:off x="494454" y="2123538"/>
            <a:ext cx="4378297" cy="775241"/>
            <a:chOff x="659271" y="1822854"/>
            <a:chExt cx="5837729" cy="1033654"/>
          </a:xfrm>
        </p:grpSpPr>
        <p:sp>
          <p:nvSpPr>
            <p:cNvPr id="4" name="Rectangle 3" descr="Group">
              <a:extLst>
                <a:ext uri="{FF2B5EF4-FFF2-40B4-BE49-F238E27FC236}">
                  <a16:creationId xmlns:a16="http://schemas.microsoft.com/office/drawing/2014/main" id="{F7721C59-DC84-0CB9-CC67-B4B243E42129}"/>
                </a:ext>
              </a:extLst>
            </p:cNvPr>
            <p:cNvSpPr/>
            <p:nvPr/>
          </p:nvSpPr>
          <p:spPr>
            <a:xfrm>
              <a:off x="2924289" y="1828800"/>
              <a:ext cx="1348417" cy="1013321"/>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2" name="Rectangle 11" descr="Group">
              <a:extLst>
                <a:ext uri="{FF2B5EF4-FFF2-40B4-BE49-F238E27FC236}">
                  <a16:creationId xmlns:a16="http://schemas.microsoft.com/office/drawing/2014/main" id="{BA3530D4-5253-EBF6-BDCE-48F01D293D29}"/>
                </a:ext>
              </a:extLst>
            </p:cNvPr>
            <p:cNvSpPr/>
            <p:nvPr/>
          </p:nvSpPr>
          <p:spPr>
            <a:xfrm>
              <a:off x="4016074" y="1828800"/>
              <a:ext cx="1348417" cy="1013321"/>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3" name="Rectangle 12" descr="Group">
              <a:extLst>
                <a:ext uri="{FF2B5EF4-FFF2-40B4-BE49-F238E27FC236}">
                  <a16:creationId xmlns:a16="http://schemas.microsoft.com/office/drawing/2014/main" id="{8E1ADE87-4AE4-3EDD-54D6-B7B4C2C0441A}"/>
                </a:ext>
              </a:extLst>
            </p:cNvPr>
            <p:cNvSpPr/>
            <p:nvPr/>
          </p:nvSpPr>
          <p:spPr>
            <a:xfrm>
              <a:off x="5148583" y="1843187"/>
              <a:ext cx="1348417" cy="1013321"/>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4" name="Rectangle 13" descr="Group">
              <a:extLst>
                <a:ext uri="{FF2B5EF4-FFF2-40B4-BE49-F238E27FC236}">
                  <a16:creationId xmlns:a16="http://schemas.microsoft.com/office/drawing/2014/main" id="{9A9EC3C4-A009-F2DE-B6A2-D668CF30FCAD}"/>
                </a:ext>
              </a:extLst>
            </p:cNvPr>
            <p:cNvSpPr/>
            <p:nvPr/>
          </p:nvSpPr>
          <p:spPr>
            <a:xfrm>
              <a:off x="1791780" y="1828800"/>
              <a:ext cx="1348417" cy="1013321"/>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15" name="Rectangle 14" descr="Group">
              <a:extLst>
                <a:ext uri="{FF2B5EF4-FFF2-40B4-BE49-F238E27FC236}">
                  <a16:creationId xmlns:a16="http://schemas.microsoft.com/office/drawing/2014/main" id="{2FCE86DE-C076-FB14-2023-732BC9F8E7B5}"/>
                </a:ext>
              </a:extLst>
            </p:cNvPr>
            <p:cNvSpPr/>
            <p:nvPr/>
          </p:nvSpPr>
          <p:spPr>
            <a:xfrm>
              <a:off x="659271" y="1822854"/>
              <a:ext cx="1348417" cy="1013321"/>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grpSp>
    </p:spTree>
    <p:extLst>
      <p:ext uri="{BB962C8B-B14F-4D97-AF65-F5344CB8AC3E}">
        <p14:creationId xmlns:p14="http://schemas.microsoft.com/office/powerpoint/2010/main" val="4176022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EA060-0E6E-0A88-FBCE-FB4EFA0B5E12}"/>
              </a:ext>
            </a:extLst>
          </p:cNvPr>
          <p:cNvSpPr>
            <a:spLocks noGrp="1"/>
          </p:cNvSpPr>
          <p:nvPr>
            <p:ph type="title"/>
          </p:nvPr>
        </p:nvSpPr>
        <p:spPr/>
        <p:txBody>
          <a:bodyPr>
            <a:normAutofit/>
          </a:bodyPr>
          <a:lstStyle/>
          <a:p>
            <a:r>
              <a:rPr lang="fr-CA" sz="3900" b="1" dirty="0">
                <a:latin typeface="Calibri" panose="020F0502020204030204" pitchFamily="34" charset="0"/>
                <a:cs typeface="Calibri" panose="020F0502020204030204" pitchFamily="34" charset="0"/>
              </a:rPr>
              <a:t>Perturbations</a:t>
            </a:r>
            <a:r>
              <a:rPr lang="fr-CA" sz="3900" b="1" dirty="0">
                <a:solidFill>
                  <a:srgbClr val="FFFFFF"/>
                </a:solidFill>
                <a:latin typeface="Calibri" panose="020F0502020204030204" pitchFamily="34" charset="0"/>
                <a:cs typeface="Calibri" panose="020F0502020204030204" pitchFamily="34" charset="0"/>
              </a:rPr>
              <a:t> </a:t>
            </a:r>
            <a:r>
              <a:rPr lang="fr-CA" sz="3900" b="1" dirty="0">
                <a:latin typeface="Calibri" panose="020F0502020204030204" pitchFamily="34" charset="0"/>
                <a:cs typeface="Calibri" panose="020F0502020204030204" pitchFamily="34" charset="0"/>
              </a:rPr>
              <a:t>menaçant le réseau</a:t>
            </a:r>
          </a:p>
        </p:txBody>
      </p:sp>
      <p:sp>
        <p:nvSpPr>
          <p:cNvPr id="3" name="Content Placeholder 2">
            <a:extLst>
              <a:ext uri="{FF2B5EF4-FFF2-40B4-BE49-F238E27FC236}">
                <a16:creationId xmlns:a16="http://schemas.microsoft.com/office/drawing/2014/main" id="{B816EAE3-7F07-75CA-F76A-E933282DA486}"/>
              </a:ext>
            </a:extLst>
          </p:cNvPr>
          <p:cNvSpPr>
            <a:spLocks noGrp="1"/>
          </p:cNvSpPr>
          <p:nvPr>
            <p:ph idx="1"/>
          </p:nvPr>
        </p:nvSpPr>
        <p:spPr/>
        <p:txBody>
          <a:bodyPr anchor="ctr">
            <a:normAutofit fontScale="92500" lnSpcReduction="20000"/>
          </a:bodyPr>
          <a:lstStyle/>
          <a:p>
            <a:r>
              <a:rPr lang="fr-CA" sz="1800" b="1" dirty="0"/>
              <a:t>Nouvelles rues</a:t>
            </a:r>
          </a:p>
          <a:p>
            <a:pPr lvl="1"/>
            <a:r>
              <a:rPr lang="fr-CA" dirty="0"/>
              <a:t>De la Sérénité, du Merle, de l’Épervier, du Cardinal</a:t>
            </a:r>
          </a:p>
          <a:p>
            <a:pPr lvl="2"/>
            <a:r>
              <a:rPr lang="fr-CA" dirty="0"/>
              <a:t>Découpage du sentier Castor en quatre morceaux par des rues très larges</a:t>
            </a:r>
          </a:p>
          <a:p>
            <a:pPr lvl="2"/>
            <a:r>
              <a:rPr lang="fr-CA" dirty="0"/>
              <a:t>Blocage de l’Orignal au nord du Lac Frédéric</a:t>
            </a:r>
          </a:p>
          <a:p>
            <a:pPr lvl="1"/>
            <a:r>
              <a:rPr lang="fr-CA" dirty="0"/>
              <a:t>Prolongement de la rue du Lac-Frédéric</a:t>
            </a:r>
          </a:p>
          <a:p>
            <a:r>
              <a:rPr lang="fr-CA" sz="1800" b="1" dirty="0"/>
              <a:t>Ventes de terrains et lotissements denses</a:t>
            </a:r>
          </a:p>
          <a:p>
            <a:pPr lvl="1"/>
            <a:r>
              <a:rPr lang="fr-CA" dirty="0"/>
              <a:t>Densité importante surtout entre Lac Kenny et le 329</a:t>
            </a:r>
          </a:p>
          <a:p>
            <a:r>
              <a:rPr lang="fr-CA" sz="1800" b="1" dirty="0"/>
              <a:t>Nouvelles constructions dans nos sentiers</a:t>
            </a:r>
          </a:p>
          <a:p>
            <a:pPr lvl="1"/>
            <a:r>
              <a:rPr lang="fr-CA" dirty="0"/>
              <a:t>Déjà le cas sur les rues Sahara, </a:t>
            </a:r>
            <a:r>
              <a:rPr lang="fr-CA" dirty="0" err="1"/>
              <a:t>Braemar</a:t>
            </a:r>
            <a:r>
              <a:rPr lang="fr-CA" dirty="0"/>
              <a:t>, Stephenson, Fleet et Lac-Frédéric</a:t>
            </a:r>
          </a:p>
          <a:p>
            <a:pPr lvl="1"/>
            <a:r>
              <a:rPr lang="fr-CA" dirty="0"/>
              <a:t>Bientôt ailleurs aussi</a:t>
            </a:r>
          </a:p>
          <a:p>
            <a:r>
              <a:rPr lang="fr-CA" sz="1800" b="1" dirty="0"/>
              <a:t>Plusieurs adaptations du réseau depuis deux ans</a:t>
            </a:r>
          </a:p>
          <a:p>
            <a:r>
              <a:rPr lang="fr-CA" sz="1800" b="1" dirty="0"/>
              <a:t>De grands défis à l’horizon</a:t>
            </a:r>
          </a:p>
        </p:txBody>
      </p:sp>
    </p:spTree>
    <p:extLst>
      <p:ext uri="{BB962C8B-B14F-4D97-AF65-F5344CB8AC3E}">
        <p14:creationId xmlns:p14="http://schemas.microsoft.com/office/powerpoint/2010/main" val="303710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B50F9-F10B-AC3A-1C70-9245ECAC774E}"/>
              </a:ext>
            </a:extLst>
          </p:cNvPr>
          <p:cNvSpPr>
            <a:spLocks noGrp="1"/>
          </p:cNvSpPr>
          <p:nvPr>
            <p:ph type="title"/>
          </p:nvPr>
        </p:nvSpPr>
        <p:spPr>
          <a:xfrm>
            <a:off x="7141028" y="1131094"/>
            <a:ext cx="1374322" cy="994172"/>
          </a:xfrm>
        </p:spPr>
        <p:txBody>
          <a:bodyPr/>
          <a:lstStyle/>
          <a:p>
            <a:endParaRPr lang="fr-CA" dirty="0"/>
          </a:p>
        </p:txBody>
      </p:sp>
      <p:pic>
        <p:nvPicPr>
          <p:cNvPr id="6" name="Content Placeholder 5" descr="A picture containing map, atlas, text&#10;&#10;Description automatically generated">
            <a:extLst>
              <a:ext uri="{FF2B5EF4-FFF2-40B4-BE49-F238E27FC236}">
                <a16:creationId xmlns:a16="http://schemas.microsoft.com/office/drawing/2014/main" id="{FE5DB319-07C7-9A2B-1A56-8426DD27DB3B}"/>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4848" y="913617"/>
            <a:ext cx="3825826" cy="5022395"/>
          </a:xfrm>
          <a:ln w="12700">
            <a:solidFill>
              <a:schemeClr val="tx1"/>
            </a:solidFill>
          </a:ln>
        </p:spPr>
      </p:pic>
      <p:pic>
        <p:nvPicPr>
          <p:cNvPr id="8" name="Content Placeholder 7" descr="A map of a neighborhood&#10;&#10;Description automatically generated with low confidence">
            <a:extLst>
              <a:ext uri="{FF2B5EF4-FFF2-40B4-BE49-F238E27FC236}">
                <a16:creationId xmlns:a16="http://schemas.microsoft.com/office/drawing/2014/main" id="{17F9E726-0B9D-E2B2-8BE9-F43D7AD0157E}"/>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5253329" y="911678"/>
            <a:ext cx="3825826" cy="5022395"/>
          </a:xfrm>
          <a:ln w="12700">
            <a:solidFill>
              <a:schemeClr val="tx1"/>
            </a:solidFill>
          </a:ln>
        </p:spPr>
      </p:pic>
      <p:sp>
        <p:nvSpPr>
          <p:cNvPr id="9" name="TextBox 8">
            <a:extLst>
              <a:ext uri="{FF2B5EF4-FFF2-40B4-BE49-F238E27FC236}">
                <a16:creationId xmlns:a16="http://schemas.microsoft.com/office/drawing/2014/main" id="{0A36D1A9-9693-1451-1BC8-0A64BAA0307A}"/>
              </a:ext>
            </a:extLst>
          </p:cNvPr>
          <p:cNvSpPr txBox="1"/>
          <p:nvPr/>
        </p:nvSpPr>
        <p:spPr>
          <a:xfrm>
            <a:off x="3307976" y="1960552"/>
            <a:ext cx="901001" cy="715581"/>
          </a:xfrm>
          <a:prstGeom prst="rect">
            <a:avLst/>
          </a:prstGeom>
          <a:solidFill>
            <a:schemeClr val="accent4"/>
          </a:solidFill>
        </p:spPr>
        <p:txBody>
          <a:bodyPr wrap="square" rtlCol="0">
            <a:spAutoFit/>
          </a:bodyPr>
          <a:lstStyle/>
          <a:p>
            <a:r>
              <a:rPr lang="fr-CA" sz="1350" dirty="0"/>
              <a:t>Sentiers automne 2022</a:t>
            </a:r>
          </a:p>
        </p:txBody>
      </p:sp>
      <p:sp>
        <p:nvSpPr>
          <p:cNvPr id="10" name="TextBox 9">
            <a:extLst>
              <a:ext uri="{FF2B5EF4-FFF2-40B4-BE49-F238E27FC236}">
                <a16:creationId xmlns:a16="http://schemas.microsoft.com/office/drawing/2014/main" id="{F7865845-983D-07EA-FAF4-F352BA89BF6F}"/>
              </a:ext>
            </a:extLst>
          </p:cNvPr>
          <p:cNvSpPr txBox="1"/>
          <p:nvPr/>
        </p:nvSpPr>
        <p:spPr>
          <a:xfrm>
            <a:off x="4321628" y="1960552"/>
            <a:ext cx="1066316" cy="715581"/>
          </a:xfrm>
          <a:prstGeom prst="rect">
            <a:avLst/>
          </a:prstGeom>
          <a:solidFill>
            <a:schemeClr val="accent4"/>
          </a:solidFill>
        </p:spPr>
        <p:txBody>
          <a:bodyPr wrap="square" rtlCol="0">
            <a:spAutoFit/>
          </a:bodyPr>
          <a:lstStyle/>
          <a:p>
            <a:pPr algn="r"/>
            <a:r>
              <a:rPr lang="fr-CA" sz="1350" dirty="0"/>
              <a:t>Projets de Conservation Lakefield</a:t>
            </a:r>
          </a:p>
        </p:txBody>
      </p:sp>
      <p:sp>
        <p:nvSpPr>
          <p:cNvPr id="12" name="Oval 11">
            <a:extLst>
              <a:ext uri="{FF2B5EF4-FFF2-40B4-BE49-F238E27FC236}">
                <a16:creationId xmlns:a16="http://schemas.microsoft.com/office/drawing/2014/main" id="{CE864542-CFB7-4B25-552F-3863A2FFA86B}"/>
              </a:ext>
            </a:extLst>
          </p:cNvPr>
          <p:cNvSpPr/>
          <p:nvPr/>
        </p:nvSpPr>
        <p:spPr>
          <a:xfrm>
            <a:off x="6319644" y="1691492"/>
            <a:ext cx="295275" cy="29527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fr-CA" sz="1350" dirty="0">
                <a:ln w="0"/>
                <a:solidFill>
                  <a:schemeClr val="bg1"/>
                </a:solidFill>
                <a:effectLst>
                  <a:outerShdw blurRad="38100" dist="19050" dir="2700000" algn="tl" rotWithShape="0">
                    <a:schemeClr val="dk1">
                      <a:alpha val="40000"/>
                    </a:schemeClr>
                  </a:outerShdw>
                </a:effectLst>
              </a:rPr>
              <a:t>1</a:t>
            </a:r>
          </a:p>
        </p:txBody>
      </p:sp>
      <p:sp>
        <p:nvSpPr>
          <p:cNvPr id="13" name="TextBox 12">
            <a:extLst>
              <a:ext uri="{FF2B5EF4-FFF2-40B4-BE49-F238E27FC236}">
                <a16:creationId xmlns:a16="http://schemas.microsoft.com/office/drawing/2014/main" id="{294D2DDE-028C-BB0F-6324-24FF5B928C43}"/>
              </a:ext>
            </a:extLst>
          </p:cNvPr>
          <p:cNvSpPr txBox="1"/>
          <p:nvPr/>
        </p:nvSpPr>
        <p:spPr>
          <a:xfrm>
            <a:off x="6001340" y="1986766"/>
            <a:ext cx="983199" cy="623248"/>
          </a:xfrm>
          <a:prstGeom prst="rect">
            <a:avLst/>
          </a:prstGeom>
          <a:noFill/>
        </p:spPr>
        <p:txBody>
          <a:bodyPr wrap="square" rtlCol="0">
            <a:spAutoFit/>
          </a:bodyPr>
          <a:lstStyle/>
          <a:p>
            <a:pPr algn="ctr"/>
            <a:r>
              <a:rPr lang="fr-CA" sz="1350" dirty="0">
                <a:solidFill>
                  <a:schemeClr val="bg1"/>
                </a:solidFill>
              </a:rPr>
              <a:t>Vieille forêt</a:t>
            </a:r>
          </a:p>
          <a:p>
            <a:pPr algn="ctr"/>
            <a:r>
              <a:rPr lang="fr-CA" sz="750" dirty="0">
                <a:solidFill>
                  <a:schemeClr val="bg1"/>
                </a:solidFill>
              </a:rPr>
              <a:t>PHASE I</a:t>
            </a:r>
          </a:p>
        </p:txBody>
      </p:sp>
      <p:sp>
        <p:nvSpPr>
          <p:cNvPr id="14" name="Oval 13">
            <a:extLst>
              <a:ext uri="{FF2B5EF4-FFF2-40B4-BE49-F238E27FC236}">
                <a16:creationId xmlns:a16="http://schemas.microsoft.com/office/drawing/2014/main" id="{4C1AD5FE-DC39-3025-A9B8-15613161BCD9}"/>
              </a:ext>
            </a:extLst>
          </p:cNvPr>
          <p:cNvSpPr/>
          <p:nvPr/>
        </p:nvSpPr>
        <p:spPr>
          <a:xfrm>
            <a:off x="5586219" y="3996542"/>
            <a:ext cx="295275" cy="29527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fr-CA" sz="1350" dirty="0">
                <a:ln w="0"/>
                <a:solidFill>
                  <a:schemeClr val="bg1"/>
                </a:solidFill>
                <a:effectLst>
                  <a:outerShdw blurRad="38100" dist="19050" dir="2700000" algn="tl" rotWithShape="0">
                    <a:schemeClr val="dk1">
                      <a:alpha val="40000"/>
                    </a:schemeClr>
                  </a:outerShdw>
                </a:effectLst>
              </a:rPr>
              <a:t>2</a:t>
            </a:r>
          </a:p>
        </p:txBody>
      </p:sp>
      <p:sp>
        <p:nvSpPr>
          <p:cNvPr id="15" name="TextBox 14">
            <a:extLst>
              <a:ext uri="{FF2B5EF4-FFF2-40B4-BE49-F238E27FC236}">
                <a16:creationId xmlns:a16="http://schemas.microsoft.com/office/drawing/2014/main" id="{3304716C-16F7-EC09-8D8D-ED4C812F3AC9}"/>
              </a:ext>
            </a:extLst>
          </p:cNvPr>
          <p:cNvSpPr txBox="1"/>
          <p:nvPr/>
        </p:nvSpPr>
        <p:spPr>
          <a:xfrm>
            <a:off x="5424294" y="4291817"/>
            <a:ext cx="619125" cy="1061829"/>
          </a:xfrm>
          <a:prstGeom prst="rect">
            <a:avLst/>
          </a:prstGeom>
          <a:noFill/>
        </p:spPr>
        <p:txBody>
          <a:bodyPr wrap="square" rtlCol="0">
            <a:spAutoFit/>
          </a:bodyPr>
          <a:lstStyle/>
          <a:p>
            <a:pPr algn="ctr"/>
            <a:r>
              <a:rPr lang="fr-CA" sz="1350" dirty="0">
                <a:solidFill>
                  <a:schemeClr val="bg1"/>
                </a:solidFill>
              </a:rPr>
              <a:t>Grand marais</a:t>
            </a:r>
          </a:p>
          <a:p>
            <a:pPr algn="ctr"/>
            <a:r>
              <a:rPr lang="fr-CA" sz="750" dirty="0">
                <a:solidFill>
                  <a:schemeClr val="bg1"/>
                </a:solidFill>
              </a:rPr>
              <a:t>PHASE I</a:t>
            </a:r>
          </a:p>
          <a:p>
            <a:pPr algn="ctr"/>
            <a:r>
              <a:rPr lang="fr-CA" sz="750" dirty="0">
                <a:solidFill>
                  <a:schemeClr val="bg1"/>
                </a:solidFill>
              </a:rPr>
              <a:t>Milieu humide</a:t>
            </a:r>
          </a:p>
        </p:txBody>
      </p:sp>
      <p:sp>
        <p:nvSpPr>
          <p:cNvPr id="16" name="Oval 15">
            <a:extLst>
              <a:ext uri="{FF2B5EF4-FFF2-40B4-BE49-F238E27FC236}">
                <a16:creationId xmlns:a16="http://schemas.microsoft.com/office/drawing/2014/main" id="{04DCCF6A-C4F6-37F6-85CE-5F99A64C6169}"/>
              </a:ext>
            </a:extLst>
          </p:cNvPr>
          <p:cNvSpPr/>
          <p:nvPr/>
        </p:nvSpPr>
        <p:spPr>
          <a:xfrm>
            <a:off x="7348344" y="4196567"/>
            <a:ext cx="295275" cy="295275"/>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CA" sz="1350" dirty="0">
                <a:ln w="0"/>
                <a:solidFill>
                  <a:schemeClr val="bg1"/>
                </a:solidFill>
                <a:effectLst>
                  <a:outerShdw blurRad="38100" dist="19050" dir="2700000" algn="tl" rotWithShape="0">
                    <a:schemeClr val="dk1">
                      <a:alpha val="40000"/>
                    </a:schemeClr>
                  </a:outerShdw>
                </a:effectLst>
              </a:rPr>
              <a:t>3</a:t>
            </a:r>
          </a:p>
        </p:txBody>
      </p:sp>
      <p:sp>
        <p:nvSpPr>
          <p:cNvPr id="17" name="TextBox 16">
            <a:extLst>
              <a:ext uri="{FF2B5EF4-FFF2-40B4-BE49-F238E27FC236}">
                <a16:creationId xmlns:a16="http://schemas.microsoft.com/office/drawing/2014/main" id="{C54A33D5-C3CB-4F53-B663-98B0F94E4E39}"/>
              </a:ext>
            </a:extLst>
          </p:cNvPr>
          <p:cNvSpPr txBox="1"/>
          <p:nvPr/>
        </p:nvSpPr>
        <p:spPr>
          <a:xfrm>
            <a:off x="7030040" y="4491841"/>
            <a:ext cx="983199" cy="415498"/>
          </a:xfrm>
          <a:prstGeom prst="rect">
            <a:avLst/>
          </a:prstGeom>
          <a:noFill/>
        </p:spPr>
        <p:txBody>
          <a:bodyPr wrap="square" rtlCol="0">
            <a:spAutoFit/>
          </a:bodyPr>
          <a:lstStyle/>
          <a:p>
            <a:pPr algn="ctr"/>
            <a:r>
              <a:rPr lang="fr-CA" sz="1350" dirty="0">
                <a:solidFill>
                  <a:schemeClr val="bg1"/>
                </a:solidFill>
              </a:rPr>
              <a:t>Carrefour</a:t>
            </a:r>
          </a:p>
          <a:p>
            <a:pPr algn="ctr"/>
            <a:r>
              <a:rPr lang="fr-CA" sz="750" dirty="0">
                <a:solidFill>
                  <a:schemeClr val="bg1"/>
                </a:solidFill>
              </a:rPr>
              <a:t>PHASE II</a:t>
            </a:r>
          </a:p>
        </p:txBody>
      </p:sp>
      <p:sp>
        <p:nvSpPr>
          <p:cNvPr id="19" name="TextBox 18">
            <a:extLst>
              <a:ext uri="{FF2B5EF4-FFF2-40B4-BE49-F238E27FC236}">
                <a16:creationId xmlns:a16="http://schemas.microsoft.com/office/drawing/2014/main" id="{64C2B3F9-4D62-62E8-2D6A-88DCC6A31E12}"/>
              </a:ext>
            </a:extLst>
          </p:cNvPr>
          <p:cNvSpPr txBox="1"/>
          <p:nvPr/>
        </p:nvSpPr>
        <p:spPr>
          <a:xfrm>
            <a:off x="3948404" y="2770027"/>
            <a:ext cx="1247195" cy="3416320"/>
          </a:xfrm>
          <a:prstGeom prst="rect">
            <a:avLst/>
          </a:prstGeom>
          <a:noFill/>
        </p:spPr>
        <p:txBody>
          <a:bodyPr wrap="square" rtlCol="0">
            <a:spAutoFit/>
          </a:bodyPr>
          <a:lstStyle/>
          <a:p>
            <a:r>
              <a:rPr lang="fr-CA" sz="1350" dirty="0"/>
              <a:t>La </a:t>
            </a:r>
            <a:r>
              <a:rPr lang="fr-CA" sz="1350" b="1" dirty="0"/>
              <a:t>Phase I </a:t>
            </a:r>
            <a:r>
              <a:rPr lang="fr-CA" sz="1350" dirty="0"/>
              <a:t>conservera plus de </a:t>
            </a:r>
            <a:r>
              <a:rPr lang="fr-CA" sz="1350" b="1" dirty="0"/>
              <a:t>4 km </a:t>
            </a:r>
            <a:r>
              <a:rPr lang="fr-CA" sz="1350" dirty="0"/>
              <a:t>de sentiers — la Perdrix et des portions du Grand-Héron, le Lièvre, le Huard et le Hibou.</a:t>
            </a:r>
          </a:p>
          <a:p>
            <a:endParaRPr lang="fr-CA" sz="1350" dirty="0"/>
          </a:p>
          <a:p>
            <a:r>
              <a:rPr lang="fr-CA" sz="1350" dirty="0"/>
              <a:t>Dans le secteur </a:t>
            </a:r>
            <a:r>
              <a:rPr lang="fr-CA" sz="1350" b="1" dirty="0"/>
              <a:t>Carrefour</a:t>
            </a:r>
            <a:r>
              <a:rPr lang="fr-CA" sz="1350" dirty="0"/>
              <a:t>, </a:t>
            </a:r>
            <a:br>
              <a:rPr lang="fr-CA" sz="1350" dirty="0"/>
            </a:br>
            <a:r>
              <a:rPr lang="fr-CA" sz="1350" b="1" dirty="0"/>
              <a:t>5 km </a:t>
            </a:r>
            <a:r>
              <a:rPr lang="fr-CA" sz="1350" dirty="0"/>
              <a:t>sont en jeu.</a:t>
            </a:r>
          </a:p>
        </p:txBody>
      </p:sp>
      <p:sp>
        <p:nvSpPr>
          <p:cNvPr id="3" name="TextBox 2">
            <a:extLst>
              <a:ext uri="{FF2B5EF4-FFF2-40B4-BE49-F238E27FC236}">
                <a16:creationId xmlns:a16="http://schemas.microsoft.com/office/drawing/2014/main" id="{CC0AED36-F9DB-AE33-75DE-0393DD30DF5E}"/>
              </a:ext>
            </a:extLst>
          </p:cNvPr>
          <p:cNvSpPr txBox="1"/>
          <p:nvPr/>
        </p:nvSpPr>
        <p:spPr>
          <a:xfrm>
            <a:off x="3297161" y="1045528"/>
            <a:ext cx="2090783" cy="830997"/>
          </a:xfrm>
          <a:prstGeom prst="rect">
            <a:avLst/>
          </a:prstGeom>
          <a:solidFill>
            <a:schemeClr val="accent4"/>
          </a:solidFill>
        </p:spPr>
        <p:txBody>
          <a:bodyPr wrap="square" rtlCol="0">
            <a:spAutoFit/>
          </a:bodyPr>
          <a:lstStyle/>
          <a:p>
            <a:pPr algn="ctr"/>
            <a:r>
              <a:rPr lang="fr-CA" sz="2400" b="1" dirty="0"/>
              <a:t>Territoires</a:t>
            </a:r>
            <a:br>
              <a:rPr lang="fr-CA" sz="2400" b="1" dirty="0"/>
            </a:br>
            <a:r>
              <a:rPr lang="fr-CA" sz="2400" b="1" dirty="0"/>
              <a:t>à conserver</a:t>
            </a:r>
          </a:p>
        </p:txBody>
      </p:sp>
    </p:spTree>
    <p:extLst>
      <p:ext uri="{BB962C8B-B14F-4D97-AF65-F5344CB8AC3E}">
        <p14:creationId xmlns:p14="http://schemas.microsoft.com/office/powerpoint/2010/main" val="3968249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20AA-D47C-C796-659D-B39362B8CB61}"/>
              </a:ext>
            </a:extLst>
          </p:cNvPr>
          <p:cNvSpPr>
            <a:spLocks noGrp="1"/>
          </p:cNvSpPr>
          <p:nvPr>
            <p:ph type="title"/>
          </p:nvPr>
        </p:nvSpPr>
        <p:spPr/>
        <p:txBody>
          <a:bodyPr>
            <a:normAutofit fontScale="90000"/>
          </a:bodyPr>
          <a:lstStyle/>
          <a:p>
            <a:r>
              <a:rPr lang="fr-CA" sz="4050" b="1" dirty="0">
                <a:latin typeface="Calibri" panose="020F0502020204030204" pitchFamily="34" charset="0"/>
                <a:cs typeface="Calibri" panose="020F0502020204030204" pitchFamily="34" charset="0"/>
              </a:rPr>
              <a:t>La pérennité</a:t>
            </a:r>
            <a:r>
              <a:rPr lang="fr-CA" sz="4050" b="1" dirty="0">
                <a:solidFill>
                  <a:srgbClr val="FFFFFF"/>
                </a:solidFill>
                <a:latin typeface="Calibri" panose="020F0502020204030204" pitchFamily="34" charset="0"/>
                <a:cs typeface="Calibri" panose="020F0502020204030204" pitchFamily="34" charset="0"/>
              </a:rPr>
              <a:t> </a:t>
            </a:r>
            <a:r>
              <a:rPr lang="fr-CA" sz="4050" b="1" dirty="0" err="1">
                <a:latin typeface="Calibri" panose="020F0502020204030204" pitchFamily="34" charset="0"/>
                <a:cs typeface="Calibri" panose="020F0502020204030204" pitchFamily="34" charset="0"/>
              </a:rPr>
              <a:t>et</a:t>
            </a:r>
            <a:r>
              <a:rPr lang="fr-CA" sz="4050" b="1" dirty="0" err="1">
                <a:solidFill>
                  <a:srgbClr val="FFFFFF"/>
                </a:solidFill>
                <a:latin typeface="Calibri" panose="020F0502020204030204" pitchFamily="34" charset="0"/>
                <a:cs typeface="Calibri" panose="020F0502020204030204" pitchFamily="34" charset="0"/>
              </a:rPr>
              <a:t>l</a:t>
            </a:r>
            <a:r>
              <a:rPr lang="fr-CA" sz="4050" b="1" dirty="0" err="1">
                <a:latin typeface="Calibri" panose="020F0502020204030204" pitchFamily="34" charset="0"/>
                <a:cs typeface="Calibri" panose="020F0502020204030204" pitchFamily="34" charset="0"/>
              </a:rPr>
              <a:t>l’intégrité</a:t>
            </a:r>
            <a:br>
              <a:rPr lang="fr-CA" sz="4050" b="1" dirty="0">
                <a:latin typeface="Calibri" panose="020F0502020204030204" pitchFamily="34" charset="0"/>
                <a:cs typeface="Calibri" panose="020F0502020204030204" pitchFamily="34" charset="0"/>
              </a:rPr>
            </a:br>
            <a:r>
              <a:rPr lang="fr-CA" sz="4050" b="1" dirty="0">
                <a:latin typeface="Calibri" panose="020F0502020204030204" pitchFamily="34" charset="0"/>
                <a:cs typeface="Calibri" panose="020F0502020204030204" pitchFamily="34" charset="0"/>
              </a:rPr>
              <a:t>du réseau sont en jeu</a:t>
            </a:r>
            <a:r>
              <a:rPr lang="fr-CA" sz="4050" b="1" dirty="0">
                <a:solidFill>
                  <a:srgbClr val="FFFFFF"/>
                </a:solidFill>
                <a:latin typeface="Calibri" panose="020F0502020204030204" pitchFamily="34" charset="0"/>
                <a:cs typeface="Calibri" panose="020F0502020204030204" pitchFamily="34" charset="0"/>
              </a:rPr>
              <a:t> l’du réseau </a:t>
            </a:r>
            <a:br>
              <a:rPr lang="fr-CA" sz="4050" b="1" dirty="0">
                <a:solidFill>
                  <a:srgbClr val="FFFFFF"/>
                </a:solidFill>
                <a:latin typeface="Calibri" panose="020F0502020204030204" pitchFamily="34" charset="0"/>
                <a:cs typeface="Calibri" panose="020F0502020204030204" pitchFamily="34" charset="0"/>
              </a:rPr>
            </a:br>
            <a:r>
              <a:rPr lang="fr-CA" sz="4050" b="1" dirty="0">
                <a:solidFill>
                  <a:srgbClr val="FFFFFF"/>
                </a:solidFill>
                <a:latin typeface="Calibri" panose="020F0502020204030204" pitchFamily="34" charset="0"/>
                <a:cs typeface="Calibri" panose="020F0502020204030204" pitchFamily="34" charset="0"/>
              </a:rPr>
              <a:t>en jeu</a:t>
            </a:r>
          </a:p>
        </p:txBody>
      </p:sp>
      <p:sp>
        <p:nvSpPr>
          <p:cNvPr id="3" name="Content Placeholder 2">
            <a:extLst>
              <a:ext uri="{FF2B5EF4-FFF2-40B4-BE49-F238E27FC236}">
                <a16:creationId xmlns:a16="http://schemas.microsoft.com/office/drawing/2014/main" id="{323BDBA6-B0B8-F1A0-578E-118EAF080E90}"/>
              </a:ext>
            </a:extLst>
          </p:cNvPr>
          <p:cNvSpPr>
            <a:spLocks noGrp="1"/>
          </p:cNvSpPr>
          <p:nvPr>
            <p:ph idx="1"/>
          </p:nvPr>
        </p:nvSpPr>
        <p:spPr/>
        <p:txBody>
          <a:bodyPr anchor="ctr">
            <a:normAutofit lnSpcReduction="10000"/>
          </a:bodyPr>
          <a:lstStyle/>
          <a:p>
            <a:r>
              <a:rPr lang="fr-CA" sz="2400" b="1" dirty="0"/>
              <a:t>L’intégrité dépend d’une grande boucle reliant les secteurs</a:t>
            </a:r>
          </a:p>
          <a:p>
            <a:pPr lvl="1"/>
            <a:r>
              <a:rPr lang="fr-CA" sz="1600" dirty="0"/>
              <a:t>De petites boucles accommodent des sorties dans un secteur restreint.</a:t>
            </a:r>
          </a:p>
          <a:p>
            <a:pPr lvl="1"/>
            <a:r>
              <a:rPr lang="fr-CA" sz="1600" dirty="0"/>
              <a:t>La grande boucle donne plein accès à une variété de paysages.</a:t>
            </a:r>
          </a:p>
          <a:p>
            <a:pPr lvl="1"/>
            <a:r>
              <a:rPr lang="fr-CA" sz="1600" dirty="0"/>
              <a:t>Composée du Grand-Héron, le Lièvre, le Hibou, l’Orignal et le Castor.</a:t>
            </a:r>
          </a:p>
          <a:p>
            <a:pPr lvl="1"/>
            <a:endParaRPr lang="fr-CA" sz="1600" dirty="0"/>
          </a:p>
          <a:p>
            <a:r>
              <a:rPr lang="fr-CA" sz="2400" b="1" dirty="0"/>
              <a:t>Conservation Lakefield pourrait sauver quelques secteurs</a:t>
            </a:r>
          </a:p>
          <a:p>
            <a:pPr lvl="1"/>
            <a:r>
              <a:rPr lang="fr-CA" sz="1800" dirty="0"/>
              <a:t>Une première acquisition de terrain en décembre 2022 conservera plus de </a:t>
            </a:r>
            <a:r>
              <a:rPr lang="fr-CA" sz="1800" b="1" dirty="0"/>
              <a:t>4 km </a:t>
            </a:r>
            <a:r>
              <a:rPr lang="fr-CA" sz="1800" dirty="0"/>
              <a:t>de sentiers — la Perdrix et des portions du Grand-Héron, le Lièvre, le Huard et le Hibou.</a:t>
            </a:r>
          </a:p>
          <a:p>
            <a:pPr lvl="1"/>
            <a:r>
              <a:rPr lang="fr-CA" sz="1800" dirty="0"/>
              <a:t>Une prochaine campagne de financement pourrait sauver un autre </a:t>
            </a:r>
            <a:r>
              <a:rPr lang="fr-CA" sz="1800" b="1" dirty="0"/>
              <a:t>5 km </a:t>
            </a:r>
            <a:r>
              <a:rPr lang="fr-CA" sz="1800" dirty="0"/>
              <a:t>dans le secteur à l’est du Lac Kenny.</a:t>
            </a:r>
          </a:p>
          <a:p>
            <a:pPr lvl="1"/>
            <a:endParaRPr lang="fr-CA" sz="1600" dirty="0"/>
          </a:p>
          <a:p>
            <a:r>
              <a:rPr lang="fr-CA" sz="2400" b="1" dirty="0"/>
              <a:t>La collaboration des propriétaires sauvera le reste</a:t>
            </a:r>
          </a:p>
          <a:p>
            <a:pPr lvl="1"/>
            <a:r>
              <a:rPr lang="fr-CA" sz="1800" dirty="0"/>
              <a:t>Une bonne partie des sentiers devront passer sur leurs propriétés.</a:t>
            </a:r>
          </a:p>
          <a:p>
            <a:pPr lvl="1"/>
            <a:endParaRPr lang="fr-CA" sz="975" dirty="0"/>
          </a:p>
        </p:txBody>
      </p:sp>
    </p:spTree>
    <p:extLst>
      <p:ext uri="{BB962C8B-B14F-4D97-AF65-F5344CB8AC3E}">
        <p14:creationId xmlns:p14="http://schemas.microsoft.com/office/powerpoint/2010/main" val="2449344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53B9D-D5FB-34D4-674D-C9B6FFBB1699}"/>
              </a:ext>
            </a:extLst>
          </p:cNvPr>
          <p:cNvSpPr>
            <a:spLocks noGrp="1"/>
          </p:cNvSpPr>
          <p:nvPr>
            <p:ph type="title"/>
          </p:nvPr>
        </p:nvSpPr>
        <p:spPr/>
        <p:txBody>
          <a:bodyPr>
            <a:normAutofit/>
          </a:bodyPr>
          <a:lstStyle/>
          <a:p>
            <a:r>
              <a:rPr lang="fr-CA" sz="4950" b="1" dirty="0">
                <a:latin typeface="Calibri" panose="020F0502020204030204" pitchFamily="34" charset="0"/>
                <a:cs typeface="Calibri" panose="020F0502020204030204" pitchFamily="34" charset="0"/>
              </a:rPr>
              <a:t>Bilan de l’année</a:t>
            </a:r>
          </a:p>
        </p:txBody>
      </p:sp>
      <p:sp>
        <p:nvSpPr>
          <p:cNvPr id="3" name="Content Placeholder 2">
            <a:extLst>
              <a:ext uri="{FF2B5EF4-FFF2-40B4-BE49-F238E27FC236}">
                <a16:creationId xmlns:a16="http://schemas.microsoft.com/office/drawing/2014/main" id="{C3E88CAA-91D2-D2BC-8E03-62CC51B0CB2E}"/>
              </a:ext>
            </a:extLst>
          </p:cNvPr>
          <p:cNvSpPr>
            <a:spLocks noGrp="1"/>
          </p:cNvSpPr>
          <p:nvPr>
            <p:ph idx="1"/>
          </p:nvPr>
        </p:nvSpPr>
        <p:spPr/>
        <p:txBody>
          <a:bodyPr anchor="ctr">
            <a:noAutofit/>
          </a:bodyPr>
          <a:lstStyle/>
          <a:p>
            <a:r>
              <a:rPr lang="fr-CA" sz="1800" dirty="0"/>
              <a:t>Une très forte mobilisation pour </a:t>
            </a:r>
            <a:r>
              <a:rPr lang="fr-CA" sz="1800" b="1" dirty="0"/>
              <a:t>plusieurs corvées de défrichage</a:t>
            </a:r>
          </a:p>
          <a:p>
            <a:pPr lvl="1"/>
            <a:r>
              <a:rPr lang="fr-CA" sz="1500" dirty="0"/>
              <a:t>Suite aux énormes dégâts laissés par de grands vents et des mini-tornades</a:t>
            </a:r>
          </a:p>
          <a:p>
            <a:pPr lvl="1"/>
            <a:r>
              <a:rPr lang="fr-CA" sz="1500" dirty="0"/>
              <a:t>Plus de 40 participants</a:t>
            </a:r>
          </a:p>
          <a:p>
            <a:r>
              <a:rPr lang="fr-CA" sz="1800" dirty="0"/>
              <a:t>Un </a:t>
            </a:r>
            <a:r>
              <a:rPr lang="fr-CA" sz="1800" b="1" dirty="0"/>
              <a:t>grand pont réparé </a:t>
            </a:r>
            <a:r>
              <a:rPr lang="fr-CA" sz="1800" dirty="0"/>
              <a:t>et un autre </a:t>
            </a:r>
            <a:r>
              <a:rPr lang="fr-CA" sz="1800" b="1" dirty="0"/>
              <a:t>allongé</a:t>
            </a:r>
          </a:p>
          <a:p>
            <a:r>
              <a:rPr lang="fr-CA" sz="1800" dirty="0"/>
              <a:t>Des </a:t>
            </a:r>
            <a:r>
              <a:rPr lang="fr-CA" sz="1800" b="1" dirty="0"/>
              <a:t>modifications des tracés </a:t>
            </a:r>
            <a:r>
              <a:rPr lang="fr-CA" sz="1800" dirty="0"/>
              <a:t>autour </a:t>
            </a:r>
            <a:br>
              <a:rPr lang="fr-CA" sz="1800" dirty="0"/>
            </a:br>
            <a:r>
              <a:rPr lang="fr-CA" sz="1800" dirty="0"/>
              <a:t>de la rue du Lac-Frédéric</a:t>
            </a:r>
          </a:p>
          <a:p>
            <a:pPr lvl="1"/>
            <a:r>
              <a:rPr lang="fr-CA" sz="1500" dirty="0"/>
              <a:t>Suite aux nouvelles constructions</a:t>
            </a:r>
          </a:p>
          <a:p>
            <a:r>
              <a:rPr lang="fr-CA" sz="1800" dirty="0"/>
              <a:t>La </a:t>
            </a:r>
            <a:r>
              <a:rPr lang="fr-CA" sz="1800" b="1" dirty="0"/>
              <a:t>carte des sentiers </a:t>
            </a:r>
            <a:r>
              <a:rPr lang="fr-CA" sz="1800" dirty="0"/>
              <a:t>révisée et publiée sur le site web de la SPDL</a:t>
            </a:r>
          </a:p>
          <a:p>
            <a:r>
              <a:rPr lang="fr-CA" sz="1800" b="1" dirty="0"/>
              <a:t>Modifications au Lièvre et au Castor </a:t>
            </a:r>
            <a:r>
              <a:rPr lang="fr-CA" sz="1800" dirty="0"/>
              <a:t>explorées</a:t>
            </a:r>
          </a:p>
          <a:p>
            <a:r>
              <a:rPr lang="fr-CA" sz="1800" dirty="0"/>
              <a:t>Un prolongement</a:t>
            </a:r>
            <a:r>
              <a:rPr lang="fr-CA" sz="1800" b="1" dirty="0"/>
              <a:t> du Huard </a:t>
            </a:r>
            <a:r>
              <a:rPr lang="fr-CA" sz="1800" dirty="0"/>
              <a:t>vers l’ouest proposé</a:t>
            </a:r>
          </a:p>
          <a:p>
            <a:r>
              <a:rPr lang="fr-CA" b="1" i="1" u="sng" dirty="0"/>
              <a:t>Un gros MERCI à tous nos collaborateurs!!!</a:t>
            </a:r>
          </a:p>
        </p:txBody>
      </p:sp>
    </p:spTree>
    <p:extLst>
      <p:ext uri="{BB962C8B-B14F-4D97-AF65-F5344CB8AC3E}">
        <p14:creationId xmlns:p14="http://schemas.microsoft.com/office/powerpoint/2010/main" val="3849936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B885-390E-F64E-659F-20BED4D7372A}"/>
              </a:ext>
            </a:extLst>
          </p:cNvPr>
          <p:cNvSpPr>
            <a:spLocks noGrp="1"/>
          </p:cNvSpPr>
          <p:nvPr>
            <p:ph type="title"/>
          </p:nvPr>
        </p:nvSpPr>
        <p:spPr/>
        <p:txBody>
          <a:bodyPr>
            <a:normAutofit/>
          </a:bodyPr>
          <a:lstStyle/>
          <a:p>
            <a:r>
              <a:rPr lang="fr-CA" sz="4950" b="1" dirty="0">
                <a:latin typeface="Calibri" panose="020F0502020204030204" pitchFamily="34" charset="0"/>
                <a:cs typeface="Calibri" panose="020F0502020204030204" pitchFamily="34" charset="0"/>
              </a:rPr>
              <a:t>Travaux prévus</a:t>
            </a:r>
          </a:p>
        </p:txBody>
      </p:sp>
      <p:sp>
        <p:nvSpPr>
          <p:cNvPr id="3" name="Content Placeholder 2">
            <a:extLst>
              <a:ext uri="{FF2B5EF4-FFF2-40B4-BE49-F238E27FC236}">
                <a16:creationId xmlns:a16="http://schemas.microsoft.com/office/drawing/2014/main" id="{CC2EA404-AFF7-1F06-46B8-52497E25C407}"/>
              </a:ext>
            </a:extLst>
          </p:cNvPr>
          <p:cNvSpPr>
            <a:spLocks noGrp="1"/>
          </p:cNvSpPr>
          <p:nvPr>
            <p:ph idx="1"/>
          </p:nvPr>
        </p:nvSpPr>
        <p:spPr/>
        <p:txBody>
          <a:bodyPr anchor="ctr">
            <a:normAutofit fontScale="92500" lnSpcReduction="20000"/>
          </a:bodyPr>
          <a:lstStyle/>
          <a:p>
            <a:r>
              <a:rPr lang="fr-CA" b="1" dirty="0"/>
              <a:t>Revoir et défricher de nouveaux trajets</a:t>
            </a:r>
          </a:p>
          <a:p>
            <a:pPr lvl="1"/>
            <a:r>
              <a:rPr lang="fr-CA" dirty="0"/>
              <a:t>La portion nord-ouest du </a:t>
            </a:r>
            <a:r>
              <a:rPr lang="fr-CA" b="1" dirty="0"/>
              <a:t>Lièvre</a:t>
            </a:r>
            <a:r>
              <a:rPr lang="fr-CA" dirty="0"/>
              <a:t> entre le sommet et la rue Stephenson</a:t>
            </a:r>
          </a:p>
          <a:p>
            <a:pPr lvl="1"/>
            <a:r>
              <a:rPr lang="fr-CA" dirty="0"/>
              <a:t>La portion du </a:t>
            </a:r>
            <a:r>
              <a:rPr lang="fr-CA" b="1" dirty="0"/>
              <a:t>Castor</a:t>
            </a:r>
            <a:r>
              <a:rPr lang="fr-CA" dirty="0"/>
              <a:t> découpée par les nouveaux chemins</a:t>
            </a:r>
          </a:p>
          <a:p>
            <a:pPr lvl="1"/>
            <a:r>
              <a:rPr lang="fr-CA" dirty="0"/>
              <a:t>Prolongement du </a:t>
            </a:r>
            <a:r>
              <a:rPr lang="fr-CA" b="1" dirty="0"/>
              <a:t>Huard</a:t>
            </a:r>
            <a:r>
              <a:rPr lang="fr-CA" dirty="0"/>
              <a:t> vers l’ouest</a:t>
            </a:r>
          </a:p>
          <a:p>
            <a:r>
              <a:rPr lang="fr-CA" b="1" dirty="0"/>
              <a:t>Fabriquer et installer des enseignes pour les nouveaux trajets</a:t>
            </a:r>
          </a:p>
          <a:p>
            <a:r>
              <a:rPr lang="fr-CA" b="1" dirty="0"/>
              <a:t>Mettre à jour et publier la carte</a:t>
            </a:r>
          </a:p>
          <a:p>
            <a:r>
              <a:rPr lang="fr-CA" b="1" dirty="0"/>
              <a:t>Entretenir les ponts</a:t>
            </a:r>
          </a:p>
          <a:p>
            <a:pPr lvl="1"/>
            <a:r>
              <a:rPr lang="fr-CA" dirty="0"/>
              <a:t>Réparer, stabiliser, renforcir, agrandir</a:t>
            </a:r>
          </a:p>
          <a:p>
            <a:r>
              <a:rPr lang="fr-CA" b="1" dirty="0"/>
              <a:t>Nettoyer la hutte patrimoniale en pierre au bord du Lièvre</a:t>
            </a:r>
          </a:p>
          <a:p>
            <a:pPr lvl="1"/>
            <a:endParaRPr lang="fr-CA" dirty="0"/>
          </a:p>
        </p:txBody>
      </p:sp>
    </p:spTree>
    <p:extLst>
      <p:ext uri="{BB962C8B-B14F-4D97-AF65-F5344CB8AC3E}">
        <p14:creationId xmlns:p14="http://schemas.microsoft.com/office/powerpoint/2010/main" val="225223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440C-E26D-C044-6E3B-96C6F48088EF}"/>
              </a:ext>
            </a:extLst>
          </p:cNvPr>
          <p:cNvSpPr>
            <a:spLocks noGrp="1"/>
          </p:cNvSpPr>
          <p:nvPr>
            <p:ph type="title"/>
          </p:nvPr>
        </p:nvSpPr>
        <p:spPr>
          <a:xfrm>
            <a:off x="629841" y="1149724"/>
            <a:ext cx="4412806" cy="398859"/>
          </a:xfrm>
        </p:spPr>
        <p:txBody>
          <a:bodyPr>
            <a:normAutofit fontScale="90000"/>
          </a:bodyPr>
          <a:lstStyle/>
          <a:p>
            <a:r>
              <a:rPr lang="fr-CA" b="1" dirty="0">
                <a:latin typeface="+mn-lt"/>
              </a:rPr>
              <a:t>Modifications de sentiers en vue</a:t>
            </a:r>
          </a:p>
        </p:txBody>
      </p:sp>
      <p:pic>
        <p:nvPicPr>
          <p:cNvPr id="6" name="Content Placeholder 5" descr="A map of a trail&#10;&#10;Description automatically generated with low confidence">
            <a:extLst>
              <a:ext uri="{FF2B5EF4-FFF2-40B4-BE49-F238E27FC236}">
                <a16:creationId xmlns:a16="http://schemas.microsoft.com/office/drawing/2014/main" id="{A48B9ED7-FEBE-3FB2-C4B0-64B5B84871B2}"/>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225922" y="857250"/>
            <a:ext cx="3918078" cy="5143500"/>
          </a:xfrm>
          <a:ln>
            <a:solidFill>
              <a:schemeClr val="tx1"/>
            </a:solidFill>
          </a:ln>
        </p:spPr>
      </p:pic>
      <p:sp>
        <p:nvSpPr>
          <p:cNvPr id="4" name="Text Placeholder 3">
            <a:extLst>
              <a:ext uri="{FF2B5EF4-FFF2-40B4-BE49-F238E27FC236}">
                <a16:creationId xmlns:a16="http://schemas.microsoft.com/office/drawing/2014/main" id="{BA28CD32-D4E1-F2C0-C26B-C2F681D70BCD}"/>
              </a:ext>
            </a:extLst>
          </p:cNvPr>
          <p:cNvSpPr>
            <a:spLocks noGrp="1"/>
          </p:cNvSpPr>
          <p:nvPr>
            <p:ph type="body" sz="half" idx="2"/>
          </p:nvPr>
        </p:nvSpPr>
        <p:spPr>
          <a:xfrm>
            <a:off x="629841" y="1599009"/>
            <a:ext cx="4589061" cy="4310973"/>
          </a:xfrm>
        </p:spPr>
        <p:txBody>
          <a:bodyPr>
            <a:normAutofit lnSpcReduction="10000"/>
          </a:bodyPr>
          <a:lstStyle/>
          <a:p>
            <a:pPr marL="257175" indent="-257175">
              <a:buFont typeface="+mj-lt"/>
              <a:buAutoNum type="arabicPeriod"/>
            </a:pPr>
            <a:r>
              <a:rPr lang="fr-CA" sz="1800" b="1" dirty="0"/>
              <a:t>Lièvre</a:t>
            </a:r>
            <a:r>
              <a:rPr lang="fr-CA" sz="1800" dirty="0"/>
              <a:t> — Déplacement</a:t>
            </a:r>
          </a:p>
          <a:p>
            <a:pPr marL="501254" lvl="1" indent="-158354">
              <a:buFont typeface="Arial" panose="020B0604020202020204" pitchFamily="34" charset="0"/>
              <a:buChar char="•"/>
            </a:pPr>
            <a:r>
              <a:rPr lang="fr-CA" sz="1350" dirty="0"/>
              <a:t>Trajet moins accidenté et plus beau</a:t>
            </a:r>
          </a:p>
          <a:p>
            <a:pPr marL="501254" lvl="1" indent="-158354">
              <a:buFont typeface="Arial" panose="020B0604020202020204" pitchFamily="34" charset="0"/>
              <a:buChar char="•"/>
            </a:pPr>
            <a:r>
              <a:rPr lang="fr-CA" sz="1350" dirty="0"/>
              <a:t>Contournera un milieu humide et vaseux du trajet actuel</a:t>
            </a:r>
          </a:p>
          <a:p>
            <a:pPr marL="501254" lvl="1" indent="-158354">
              <a:buFont typeface="Arial" panose="020B0604020202020204" pitchFamily="34" charset="0"/>
              <a:buChar char="•"/>
            </a:pPr>
            <a:r>
              <a:rPr lang="fr-CA" sz="1350" dirty="0"/>
              <a:t>Accommodera de nouvelles constructions</a:t>
            </a:r>
          </a:p>
          <a:p>
            <a:pPr marL="257175" indent="-257175">
              <a:buFont typeface="+mj-lt"/>
              <a:buAutoNum type="arabicPeriod"/>
            </a:pPr>
            <a:r>
              <a:rPr lang="fr-CA" sz="1800" b="1" dirty="0"/>
              <a:t>Huard</a:t>
            </a:r>
            <a:r>
              <a:rPr lang="fr-CA" sz="1800" dirty="0"/>
              <a:t> — Prolongement</a:t>
            </a:r>
          </a:p>
          <a:p>
            <a:pPr marL="501254" lvl="1" indent="-158354">
              <a:buFont typeface="Arial" panose="020B0604020202020204" pitchFamily="34" charset="0"/>
              <a:buChar char="•"/>
            </a:pPr>
            <a:r>
              <a:rPr lang="fr-CA" sz="1350" dirty="0"/>
              <a:t>Complètera une boucle</a:t>
            </a:r>
          </a:p>
          <a:p>
            <a:pPr marL="257175" indent="-257175">
              <a:buFont typeface="+mj-lt"/>
              <a:buAutoNum type="arabicPeriod"/>
            </a:pPr>
            <a:r>
              <a:rPr lang="fr-CA" sz="1800" b="1" dirty="0"/>
              <a:t>Orignal</a:t>
            </a:r>
            <a:r>
              <a:rPr lang="fr-CA" sz="1800" dirty="0"/>
              <a:t> — Déplacement</a:t>
            </a:r>
          </a:p>
          <a:p>
            <a:pPr marL="501254" lvl="1" indent="-158354">
              <a:buFont typeface="Arial" panose="020B0604020202020204" pitchFamily="34" charset="0"/>
              <a:buChar char="•"/>
            </a:pPr>
            <a:r>
              <a:rPr lang="fr-CA" sz="1350" dirty="0"/>
              <a:t>Remplacerait le segment UW pour rejoindre le Hibou</a:t>
            </a:r>
          </a:p>
          <a:p>
            <a:pPr marL="501254" lvl="1" indent="-158354">
              <a:buFont typeface="Arial" panose="020B0604020202020204" pitchFamily="34" charset="0"/>
              <a:buChar char="•"/>
            </a:pPr>
            <a:r>
              <a:rPr lang="fr-CA" sz="1350" dirty="0"/>
              <a:t>Le segment UW a été enterré par la rue de la Sérénité.</a:t>
            </a:r>
          </a:p>
          <a:p>
            <a:pPr marL="257175" indent="-257175">
              <a:buFont typeface="+mj-lt"/>
              <a:buAutoNum type="arabicPeriod"/>
            </a:pPr>
            <a:r>
              <a:rPr lang="fr-CA" sz="1800" b="1" dirty="0"/>
              <a:t>Jonction Castor-Orignal-Geai Bleu</a:t>
            </a:r>
          </a:p>
          <a:p>
            <a:pPr marL="501254" lvl="1" indent="-158354">
              <a:buFont typeface="Arial" panose="020B0604020202020204" pitchFamily="34" charset="0"/>
              <a:buChar char="•"/>
            </a:pPr>
            <a:r>
              <a:rPr lang="fr-CA" sz="1350" dirty="0"/>
              <a:t>Implanté en octobre 2022 pour accommoder de nouvelles constructions sur la rue du Lac-Frédéric</a:t>
            </a:r>
          </a:p>
          <a:p>
            <a:pPr marL="257175" indent="-257175">
              <a:buFont typeface="+mj-lt"/>
              <a:buAutoNum type="arabicPeriod"/>
            </a:pPr>
            <a:r>
              <a:rPr lang="fr-CA" sz="1800" b="1" dirty="0"/>
              <a:t>Castor </a:t>
            </a:r>
            <a:r>
              <a:rPr lang="fr-CA" sz="1800" dirty="0"/>
              <a:t>— Déplacement</a:t>
            </a:r>
          </a:p>
          <a:p>
            <a:pPr marL="501254" lvl="1" indent="-158354">
              <a:buFont typeface="Arial" panose="020B0604020202020204" pitchFamily="34" charset="0"/>
              <a:buChar char="•"/>
            </a:pPr>
            <a:r>
              <a:rPr lang="fr-CA" sz="1350" dirty="0"/>
              <a:t>Le trajet original n’est plus praticable avec l’arrivée des nouvelles rues.</a:t>
            </a:r>
          </a:p>
          <a:p>
            <a:pPr marL="501254" lvl="1" indent="-158354">
              <a:buFont typeface="Arial" panose="020B0604020202020204" pitchFamily="34" charset="0"/>
              <a:buChar char="•"/>
            </a:pPr>
            <a:r>
              <a:rPr lang="fr-CA" sz="1350" dirty="0"/>
              <a:t>On vise à éloigner le sentier des nouvelles rues.</a:t>
            </a:r>
          </a:p>
        </p:txBody>
      </p:sp>
      <p:sp>
        <p:nvSpPr>
          <p:cNvPr id="7" name="Rectangle 6">
            <a:extLst>
              <a:ext uri="{FF2B5EF4-FFF2-40B4-BE49-F238E27FC236}">
                <a16:creationId xmlns:a16="http://schemas.microsoft.com/office/drawing/2014/main" id="{4FE12D71-BDFD-4994-BE43-68965688DF18}"/>
              </a:ext>
            </a:extLst>
          </p:cNvPr>
          <p:cNvSpPr/>
          <p:nvPr/>
        </p:nvSpPr>
        <p:spPr>
          <a:xfrm>
            <a:off x="1" y="857250"/>
            <a:ext cx="518903" cy="51435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350"/>
          </a:p>
        </p:txBody>
      </p:sp>
    </p:spTree>
    <p:extLst>
      <p:ext uri="{BB962C8B-B14F-4D97-AF65-F5344CB8AC3E}">
        <p14:creationId xmlns:p14="http://schemas.microsoft.com/office/powerpoint/2010/main" val="2504138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E3C9-6352-6A12-7E9C-D01BA0DD93D3}"/>
              </a:ext>
            </a:extLst>
          </p:cNvPr>
          <p:cNvSpPr>
            <a:spLocks noGrp="1"/>
          </p:cNvSpPr>
          <p:nvPr>
            <p:ph type="title"/>
          </p:nvPr>
        </p:nvSpPr>
        <p:spPr>
          <a:xfrm>
            <a:off x="3048000" y="1096768"/>
            <a:ext cx="5467351" cy="1004022"/>
          </a:xfrm>
        </p:spPr>
        <p:txBody>
          <a:bodyPr>
            <a:noAutofit/>
          </a:bodyPr>
          <a:lstStyle/>
          <a:p>
            <a:r>
              <a:rPr lang="fr-CA" sz="4050" b="1" u="sng" dirty="0">
                <a:latin typeface="Calibri" panose="020F0502020204030204" pitchFamily="34" charset="0"/>
                <a:cs typeface="Calibri" panose="020F0502020204030204" pitchFamily="34" charset="0"/>
              </a:rPr>
              <a:t>Un appel à tous pour entretenir le réseau</a:t>
            </a:r>
          </a:p>
        </p:txBody>
      </p:sp>
      <p:pic>
        <p:nvPicPr>
          <p:cNvPr id="5" name="Picture 4" descr="Calendrier sur table">
            <a:extLst>
              <a:ext uri="{FF2B5EF4-FFF2-40B4-BE49-F238E27FC236}">
                <a16:creationId xmlns:a16="http://schemas.microsoft.com/office/drawing/2014/main" id="{459239BC-C88E-4791-CB71-6FC1ADA44E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16" y="857257"/>
            <a:ext cx="2816054" cy="5143493"/>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CE6E9B69-8242-73CD-9BB9-847A1CD419BC}"/>
              </a:ext>
            </a:extLst>
          </p:cNvPr>
          <p:cNvSpPr>
            <a:spLocks noGrp="1"/>
          </p:cNvSpPr>
          <p:nvPr>
            <p:ph idx="1"/>
          </p:nvPr>
        </p:nvSpPr>
        <p:spPr>
          <a:xfrm>
            <a:off x="2816070" y="2233173"/>
            <a:ext cx="6242205" cy="3767577"/>
          </a:xfrm>
        </p:spPr>
        <p:txBody>
          <a:bodyPr anchor="t">
            <a:noAutofit/>
          </a:bodyPr>
          <a:lstStyle/>
          <a:p>
            <a:r>
              <a:rPr lang="fr-CA" sz="1650" b="1" dirty="0"/>
              <a:t>Participer en grand nombre au </a:t>
            </a:r>
            <a:r>
              <a:rPr lang="fr-CA" sz="1650" b="1" u="sng" dirty="0"/>
              <a:t>défrichage annuel le 14 octobre</a:t>
            </a:r>
          </a:p>
          <a:p>
            <a:r>
              <a:rPr lang="fr-CA" sz="1650" b="1" dirty="0"/>
              <a:t>Se porter volontaire pour des </a:t>
            </a:r>
            <a:r>
              <a:rPr lang="fr-CA" sz="1650" b="1" u="sng" dirty="0"/>
              <a:t>travaux ponctuels </a:t>
            </a:r>
            <a:r>
              <a:rPr lang="fr-CA" sz="1650" b="1" dirty="0"/>
              <a:t>dès cet été</a:t>
            </a:r>
          </a:p>
          <a:p>
            <a:pPr lvl="1"/>
            <a:r>
              <a:rPr lang="fr-CA" sz="1650" dirty="0"/>
              <a:t>Petites corvées de défrichage</a:t>
            </a:r>
          </a:p>
          <a:p>
            <a:pPr lvl="1"/>
            <a:r>
              <a:rPr lang="fr-CA" sz="1650" dirty="0"/>
              <a:t>Révision des enseignes — graphistes bienvenus</a:t>
            </a:r>
          </a:p>
          <a:p>
            <a:pPr lvl="1"/>
            <a:r>
              <a:rPr lang="fr-CA" sz="1650" dirty="0"/>
              <a:t>Entretien des ponts</a:t>
            </a:r>
          </a:p>
          <a:p>
            <a:pPr lvl="1"/>
            <a:r>
              <a:rPr lang="fr-CA" sz="1650" b="1" i="1" dirty="0"/>
              <a:t>Contact :</a:t>
            </a:r>
            <a:r>
              <a:rPr lang="fr-CA" sz="1650" i="1" dirty="0"/>
              <a:t> </a:t>
            </a:r>
            <a:r>
              <a:rPr lang="fr-CA" sz="1650" i="1" dirty="0" err="1"/>
              <a:t>andrew.plank@sympatico.ca</a:t>
            </a:r>
            <a:endParaRPr lang="fr-CA" sz="1650" i="1" dirty="0"/>
          </a:p>
          <a:p>
            <a:r>
              <a:rPr lang="fr-CA" sz="2000" b="1" u="sng" dirty="0"/>
              <a:t>Contribuer</a:t>
            </a:r>
            <a:r>
              <a:rPr lang="fr-CA" sz="2000" b="1" dirty="0"/>
              <a:t> à la campagne de financement </a:t>
            </a:r>
            <a:br>
              <a:rPr lang="fr-CA" sz="2000" b="1" dirty="0"/>
            </a:br>
            <a:r>
              <a:rPr lang="fr-CA" sz="2000" b="1" dirty="0"/>
              <a:t>de Conservation Lakefield</a:t>
            </a:r>
          </a:p>
          <a:p>
            <a:r>
              <a:rPr lang="fr-CA" sz="1650" b="1" dirty="0"/>
              <a:t>Au besoin, tenter à </a:t>
            </a:r>
            <a:r>
              <a:rPr lang="fr-CA" sz="1650" b="1" u="sng" dirty="0"/>
              <a:t>accommoder un sentier </a:t>
            </a:r>
            <a:r>
              <a:rPr lang="fr-CA" sz="1650" b="1" dirty="0"/>
              <a:t>sur votre terrain</a:t>
            </a:r>
          </a:p>
          <a:p>
            <a:r>
              <a:rPr lang="fr-CA" sz="1650" b="1" u="sng" dirty="0"/>
              <a:t>Explorer</a:t>
            </a:r>
            <a:r>
              <a:rPr lang="fr-CA" sz="1650" b="1" dirty="0"/>
              <a:t> tous les coins du réseau pour l’apprécier pleinement</a:t>
            </a:r>
          </a:p>
          <a:p>
            <a:pPr lvl="1"/>
            <a:r>
              <a:rPr lang="fr-CA" sz="1650" dirty="0"/>
              <a:t>Bénévoles disponibles pour vous faire découvrir!</a:t>
            </a:r>
          </a:p>
          <a:p>
            <a:r>
              <a:rPr lang="fr-CA" b="1" i="1" dirty="0"/>
              <a:t>Merci et bonne randonnée!</a:t>
            </a:r>
          </a:p>
        </p:txBody>
      </p:sp>
    </p:spTree>
    <p:extLst>
      <p:ext uri="{BB962C8B-B14F-4D97-AF65-F5344CB8AC3E}">
        <p14:creationId xmlns:p14="http://schemas.microsoft.com/office/powerpoint/2010/main" val="247950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48165-37E3-434D-9AA4-C51CB91A0883}"/>
              </a:ext>
            </a:extLst>
          </p:cNvPr>
          <p:cNvSpPr>
            <a:spLocks noGrp="1"/>
          </p:cNvSpPr>
          <p:nvPr>
            <p:ph type="title"/>
          </p:nvPr>
        </p:nvSpPr>
        <p:spPr/>
        <p:txBody>
          <a:bodyPr anchor="ctr"/>
          <a:lstStyle/>
          <a:p>
            <a:pPr algn="ctr"/>
            <a:r>
              <a:rPr lang="fr-FR" dirty="0"/>
              <a:t>Mot de l’exécutif</a:t>
            </a:r>
          </a:p>
        </p:txBody>
      </p:sp>
      <p:sp>
        <p:nvSpPr>
          <p:cNvPr id="4" name="Espace réservé du texte 3">
            <a:extLst>
              <a:ext uri="{FF2B5EF4-FFF2-40B4-BE49-F238E27FC236}">
                <a16:creationId xmlns:a16="http://schemas.microsoft.com/office/drawing/2014/main" id="{EE9ECDBF-6E24-C34E-8F43-237AD4A6317C}"/>
              </a:ext>
            </a:extLst>
          </p:cNvPr>
          <p:cNvSpPr>
            <a:spLocks noGrp="1"/>
          </p:cNvSpPr>
          <p:nvPr>
            <p:ph type="body" idx="1"/>
          </p:nvPr>
        </p:nvSpPr>
        <p:spPr/>
        <p:txBody>
          <a:bodyPr/>
          <a:lstStyle/>
          <a:p>
            <a:r>
              <a:rPr lang="fr-FR" dirty="0"/>
              <a:t>Jean-Martin Laberge</a:t>
            </a:r>
          </a:p>
        </p:txBody>
      </p:sp>
    </p:spTree>
    <p:extLst>
      <p:ext uri="{BB962C8B-B14F-4D97-AF65-F5344CB8AC3E}">
        <p14:creationId xmlns:p14="http://schemas.microsoft.com/office/powerpoint/2010/main" val="3452256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165B-6FC3-9F82-4389-9E439F356F88}"/>
              </a:ext>
            </a:extLst>
          </p:cNvPr>
          <p:cNvSpPr>
            <a:spLocks noGrp="1"/>
          </p:cNvSpPr>
          <p:nvPr>
            <p:ph type="title"/>
          </p:nvPr>
        </p:nvSpPr>
        <p:spPr/>
        <p:txBody>
          <a:bodyPr/>
          <a:lstStyle/>
          <a:p>
            <a:r>
              <a:rPr lang="fr-CA" dirty="0"/>
              <a:t>Ensemencement</a:t>
            </a:r>
          </a:p>
        </p:txBody>
      </p:sp>
      <p:sp>
        <p:nvSpPr>
          <p:cNvPr id="3" name="Content Placeholder 2">
            <a:extLst>
              <a:ext uri="{FF2B5EF4-FFF2-40B4-BE49-F238E27FC236}">
                <a16:creationId xmlns:a16="http://schemas.microsoft.com/office/drawing/2014/main" id="{1819CB01-73B5-6F52-8560-CC714C1C719F}"/>
              </a:ext>
            </a:extLst>
          </p:cNvPr>
          <p:cNvSpPr>
            <a:spLocks noGrp="1"/>
          </p:cNvSpPr>
          <p:nvPr>
            <p:ph idx="1"/>
          </p:nvPr>
        </p:nvSpPr>
        <p:spPr>
          <a:xfrm>
            <a:off x="134754" y="1690689"/>
            <a:ext cx="7671334" cy="4486274"/>
          </a:xfrm>
        </p:spPr>
        <p:txBody>
          <a:bodyPr>
            <a:normAutofit lnSpcReduction="10000"/>
          </a:bodyPr>
          <a:lstStyle/>
          <a:p>
            <a:r>
              <a:rPr lang="fr-CA" dirty="0"/>
              <a:t>Budget antérieur 1000$ SPDL + subvention 1000$</a:t>
            </a:r>
          </a:p>
          <a:p>
            <a:r>
              <a:rPr lang="fr-CA" dirty="0"/>
              <a:t>Contribution 500$ GSLL </a:t>
            </a:r>
          </a:p>
          <a:p>
            <a:r>
              <a:rPr lang="fr-CA" dirty="0"/>
              <a:t>Coûts 2023+++ (+10% en 2022, +20%en 2023!)</a:t>
            </a:r>
          </a:p>
          <a:p>
            <a:r>
              <a:rPr lang="fr-CA" dirty="0"/>
              <a:t>Appel à tous janvier= excellente réponse</a:t>
            </a:r>
          </a:p>
          <a:p>
            <a:pPr lvl="1"/>
            <a:r>
              <a:rPr lang="fr-CA" dirty="0"/>
              <a:t>Lac Écho 1100$</a:t>
            </a:r>
          </a:p>
          <a:p>
            <a:pPr lvl="1"/>
            <a:r>
              <a:rPr lang="fr-CA" dirty="0"/>
              <a:t>Lac Kenny 850$</a:t>
            </a:r>
          </a:p>
          <a:p>
            <a:pPr lvl="1"/>
            <a:r>
              <a:rPr lang="fr-CA" dirty="0"/>
              <a:t>Lac Frédéric 700$</a:t>
            </a:r>
          </a:p>
          <a:p>
            <a:r>
              <a:rPr lang="fr-CA" dirty="0"/>
              <a:t>Résultat= 650 / 530 / 400</a:t>
            </a:r>
          </a:p>
          <a:p>
            <a:r>
              <a:rPr lang="fr-CA" dirty="0"/>
              <a:t>Comité à former, registre site web ou Google </a:t>
            </a:r>
            <a:r>
              <a:rPr lang="fr-CA" dirty="0" err="1"/>
              <a:t>sheet</a:t>
            </a:r>
            <a:r>
              <a:rPr lang="fr-CA" dirty="0"/>
              <a:t>?</a:t>
            </a:r>
          </a:p>
        </p:txBody>
      </p:sp>
      <p:pic>
        <p:nvPicPr>
          <p:cNvPr id="4" name="Picture 3" descr="A person holding a bucket of fish&#10;&#10;Description automatically generated with medium confidence">
            <a:extLst>
              <a:ext uri="{FF2B5EF4-FFF2-40B4-BE49-F238E27FC236}">
                <a16:creationId xmlns:a16="http://schemas.microsoft.com/office/drawing/2014/main" id="{F8024C50-97CD-967D-257A-E0DBFF61A5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92" t="4467"/>
          <a:stretch/>
        </p:blipFill>
        <p:spPr bwMode="auto">
          <a:xfrm>
            <a:off x="6334061" y="3016252"/>
            <a:ext cx="2505139" cy="21419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5750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EB83024-4C81-2949-9A97-B7F535F8FC37}"/>
              </a:ext>
            </a:extLst>
          </p:cNvPr>
          <p:cNvSpPr>
            <a:spLocks noGrp="1"/>
          </p:cNvSpPr>
          <p:nvPr>
            <p:ph type="title"/>
          </p:nvPr>
        </p:nvSpPr>
        <p:spPr/>
        <p:txBody>
          <a:bodyPr/>
          <a:lstStyle/>
          <a:p>
            <a:r>
              <a:rPr lang="fr-FR" dirty="0"/>
              <a:t>Pêche – Rappel des règles</a:t>
            </a:r>
          </a:p>
        </p:txBody>
      </p:sp>
      <p:sp>
        <p:nvSpPr>
          <p:cNvPr id="5" name="Espace réservé du contenu 4">
            <a:extLst>
              <a:ext uri="{FF2B5EF4-FFF2-40B4-BE49-F238E27FC236}">
                <a16:creationId xmlns:a16="http://schemas.microsoft.com/office/drawing/2014/main" id="{CA05587D-6F15-C04C-9EFD-940EB52B5135}"/>
              </a:ext>
            </a:extLst>
          </p:cNvPr>
          <p:cNvSpPr>
            <a:spLocks noGrp="1"/>
          </p:cNvSpPr>
          <p:nvPr>
            <p:ph idx="1"/>
          </p:nvPr>
        </p:nvSpPr>
        <p:spPr/>
        <p:txBody>
          <a:bodyPr/>
          <a:lstStyle/>
          <a:p>
            <a:r>
              <a:rPr lang="fr-FR" dirty="0"/>
              <a:t>La pêche est réservée aux propriétaires et à leurs invités </a:t>
            </a:r>
          </a:p>
          <a:p>
            <a:r>
              <a:rPr lang="fr-FR" dirty="0"/>
              <a:t>Le propriétaire doit accompagner ses invités lors d’excursion de pêche</a:t>
            </a:r>
          </a:p>
          <a:p>
            <a:r>
              <a:rPr lang="fr-FR" dirty="0"/>
              <a:t>On encourage la remise à l’eau, surtout au lac Écho où les achigans et perchaudes ont des parasites (écraser l’ardillon pour le pas blesser)</a:t>
            </a:r>
          </a:p>
          <a:p>
            <a:r>
              <a:rPr lang="fr-FR" dirty="0"/>
              <a:t>Un permis de pêche en règle est requis pour pêcher sur nos lacs</a:t>
            </a:r>
          </a:p>
          <a:p>
            <a:pPr marL="0" indent="0">
              <a:buNone/>
            </a:pPr>
            <a:endParaRPr lang="fr-FR" dirty="0"/>
          </a:p>
        </p:txBody>
      </p:sp>
    </p:spTree>
    <p:extLst>
      <p:ext uri="{BB962C8B-B14F-4D97-AF65-F5344CB8AC3E}">
        <p14:creationId xmlns:p14="http://schemas.microsoft.com/office/powerpoint/2010/main" val="1619191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DDB67-2FA0-B843-BF9A-45F726902305}"/>
              </a:ext>
            </a:extLst>
          </p:cNvPr>
          <p:cNvSpPr>
            <a:spLocks noGrp="1"/>
          </p:cNvSpPr>
          <p:nvPr>
            <p:ph type="ctrTitle"/>
          </p:nvPr>
        </p:nvSpPr>
        <p:spPr/>
        <p:txBody>
          <a:bodyPr/>
          <a:lstStyle/>
          <a:p>
            <a:r>
              <a:rPr lang="fr-FR" dirty="0"/>
              <a:t> </a:t>
            </a:r>
            <a:br>
              <a:rPr lang="fr-FR" dirty="0"/>
            </a:br>
            <a:endParaRPr lang="fr-FR" dirty="0"/>
          </a:p>
        </p:txBody>
      </p:sp>
      <p:sp>
        <p:nvSpPr>
          <p:cNvPr id="4" name="Espace réservé du texte 3">
            <a:extLst>
              <a:ext uri="{FF2B5EF4-FFF2-40B4-BE49-F238E27FC236}">
                <a16:creationId xmlns:a16="http://schemas.microsoft.com/office/drawing/2014/main" id="{330415F0-27C3-E94E-9F08-D978E01545BB}"/>
              </a:ext>
            </a:extLst>
          </p:cNvPr>
          <p:cNvSpPr>
            <a:spLocks noGrp="1"/>
          </p:cNvSpPr>
          <p:nvPr>
            <p:ph type="subTitle" idx="1"/>
          </p:nvPr>
        </p:nvSpPr>
        <p:spPr>
          <a:xfrm>
            <a:off x="1085399" y="3429000"/>
            <a:ext cx="6858000" cy="2781300"/>
          </a:xfrm>
        </p:spPr>
        <p:txBody>
          <a:bodyPr>
            <a:normAutofit fontScale="92500" lnSpcReduction="10000"/>
          </a:bodyPr>
          <a:lstStyle/>
          <a:p>
            <a:r>
              <a:rPr lang="fr-FR" dirty="0"/>
              <a:t>Patrick </a:t>
            </a:r>
            <a:r>
              <a:rPr lang="fr-FR" dirty="0" err="1"/>
              <a:t>Demars</a:t>
            </a:r>
            <a:r>
              <a:rPr lang="fr-FR" dirty="0"/>
              <a:t> président</a:t>
            </a:r>
          </a:p>
          <a:p>
            <a:r>
              <a:rPr lang="fr-FR" dirty="0"/>
              <a:t>Louise Caouette Laberge Vice-présidente</a:t>
            </a:r>
          </a:p>
          <a:p>
            <a:r>
              <a:rPr lang="fr-FR" dirty="0"/>
              <a:t>Pier Blais trésorier</a:t>
            </a:r>
          </a:p>
          <a:p>
            <a:r>
              <a:rPr lang="fr-FR" dirty="0"/>
              <a:t>Catriona MacDonald relations publiques</a:t>
            </a:r>
          </a:p>
          <a:p>
            <a:r>
              <a:rPr lang="fr-FR" dirty="0"/>
              <a:t>Claude Beausoleil</a:t>
            </a:r>
          </a:p>
          <a:p>
            <a:r>
              <a:rPr lang="fr-FR" dirty="0"/>
              <a:t>Catherine Coutu</a:t>
            </a:r>
          </a:p>
          <a:p>
            <a:r>
              <a:rPr lang="fr-FR" dirty="0"/>
              <a:t>Michelle Durand</a:t>
            </a:r>
          </a:p>
          <a:p>
            <a:endParaRPr lang="fr-FR" dirty="0"/>
          </a:p>
        </p:txBody>
      </p:sp>
      <p:pic>
        <p:nvPicPr>
          <p:cNvPr id="6" name="Image 5">
            <a:extLst>
              <a:ext uri="{FF2B5EF4-FFF2-40B4-BE49-F238E27FC236}">
                <a16:creationId xmlns:a16="http://schemas.microsoft.com/office/drawing/2014/main" id="{BCA41D25-34F3-8F42-B453-3CD04E84F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873" y="548680"/>
            <a:ext cx="6596526" cy="2680295"/>
          </a:xfrm>
          <a:prstGeom prst="rect">
            <a:avLst/>
          </a:prstGeom>
        </p:spPr>
      </p:pic>
    </p:spTree>
    <p:extLst>
      <p:ext uri="{BB962C8B-B14F-4D97-AF65-F5344CB8AC3E}">
        <p14:creationId xmlns:p14="http://schemas.microsoft.com/office/powerpoint/2010/main" val="3447688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18EAB7-3E2B-2045-905F-1AD1B5593F34}"/>
              </a:ext>
            </a:extLst>
          </p:cNvPr>
          <p:cNvSpPr>
            <a:spLocks noGrp="1"/>
          </p:cNvSpPr>
          <p:nvPr>
            <p:ph type="title"/>
          </p:nvPr>
        </p:nvSpPr>
        <p:spPr>
          <a:xfrm>
            <a:off x="755576" y="55887"/>
            <a:ext cx="7560840" cy="924841"/>
          </a:xfrm>
        </p:spPr>
        <p:txBody>
          <a:bodyPr/>
          <a:lstStyle/>
          <a:p>
            <a:r>
              <a:rPr lang="fr-CA" sz="2800" b="1" dirty="0"/>
              <a:t> </a:t>
            </a:r>
            <a:r>
              <a:rPr lang="fr-CA" sz="2800" b="1" dirty="0">
                <a:solidFill>
                  <a:schemeClr val="accent6">
                    <a:lumMod val="75000"/>
                  </a:schemeClr>
                </a:solidFill>
              </a:rPr>
              <a:t>DOMAINE LAKEFIELD – PHASE 1 - </a:t>
            </a:r>
            <a:r>
              <a:rPr lang="fr-CA" sz="2800" b="1" dirty="0"/>
              <a:t>VIEILLE FORÊT</a:t>
            </a:r>
            <a:endParaRPr lang="fr-FR" b="1" dirty="0"/>
          </a:p>
        </p:txBody>
      </p:sp>
      <p:pic>
        <p:nvPicPr>
          <p:cNvPr id="7" name="Espace réservé du contenu 6">
            <a:extLst>
              <a:ext uri="{FF2B5EF4-FFF2-40B4-BE49-F238E27FC236}">
                <a16:creationId xmlns:a16="http://schemas.microsoft.com/office/drawing/2014/main" id="{BF66639B-5B01-0746-A93D-794443F948C7}"/>
              </a:ext>
            </a:extLst>
          </p:cNvPr>
          <p:cNvPicPr>
            <a:picLocks noGrp="1" noChangeAspect="1"/>
          </p:cNvPicPr>
          <p:nvPr>
            <p:ph idx="1"/>
          </p:nvPr>
        </p:nvPicPr>
        <p:blipFill>
          <a:blip r:embed="rId2"/>
          <a:stretch>
            <a:fillRect/>
          </a:stretch>
        </p:blipFill>
        <p:spPr>
          <a:xfrm>
            <a:off x="478293" y="692696"/>
            <a:ext cx="8342179" cy="6256634"/>
          </a:xfrm>
          <a:prstGeom prst="rect">
            <a:avLst/>
          </a:prstGeom>
        </p:spPr>
      </p:pic>
    </p:spTree>
    <p:extLst>
      <p:ext uri="{BB962C8B-B14F-4D97-AF65-F5344CB8AC3E}">
        <p14:creationId xmlns:p14="http://schemas.microsoft.com/office/powerpoint/2010/main" val="3289051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18EAB7-3E2B-2045-905F-1AD1B5593F34}"/>
              </a:ext>
            </a:extLst>
          </p:cNvPr>
          <p:cNvSpPr>
            <a:spLocks noGrp="1"/>
          </p:cNvSpPr>
          <p:nvPr>
            <p:ph type="title"/>
          </p:nvPr>
        </p:nvSpPr>
        <p:spPr>
          <a:xfrm>
            <a:off x="755576" y="55887"/>
            <a:ext cx="7560840" cy="924841"/>
          </a:xfrm>
        </p:spPr>
        <p:txBody>
          <a:bodyPr/>
          <a:lstStyle/>
          <a:p>
            <a:r>
              <a:rPr lang="fr-CA" sz="2800" b="1" dirty="0"/>
              <a:t> </a:t>
            </a:r>
            <a:r>
              <a:rPr lang="fr-CA" sz="2800" b="1" dirty="0">
                <a:solidFill>
                  <a:schemeClr val="accent6">
                    <a:lumMod val="75000"/>
                  </a:schemeClr>
                </a:solidFill>
              </a:rPr>
              <a:t>DOMAINE LAKEFIELD – PHASE 1 – MILIEU HUMIDE</a:t>
            </a:r>
            <a:endParaRPr lang="fr-FR" b="1" dirty="0"/>
          </a:p>
        </p:txBody>
      </p:sp>
      <p:pic>
        <p:nvPicPr>
          <p:cNvPr id="5" name="Espace réservé du contenu 4">
            <a:extLst>
              <a:ext uri="{FF2B5EF4-FFF2-40B4-BE49-F238E27FC236}">
                <a16:creationId xmlns:a16="http://schemas.microsoft.com/office/drawing/2014/main" id="{801C8DB5-A202-1140-BFBD-6A1C80066439}"/>
              </a:ext>
            </a:extLst>
          </p:cNvPr>
          <p:cNvPicPr>
            <a:picLocks noGrp="1" noChangeAspect="1"/>
          </p:cNvPicPr>
          <p:nvPr>
            <p:ph idx="1"/>
          </p:nvPr>
        </p:nvPicPr>
        <p:blipFill>
          <a:blip r:embed="rId2"/>
          <a:stretch>
            <a:fillRect/>
          </a:stretch>
        </p:blipFill>
        <p:spPr>
          <a:xfrm>
            <a:off x="251520" y="638692"/>
            <a:ext cx="8544948" cy="6408711"/>
          </a:xfrm>
          <a:prstGeom prst="rect">
            <a:avLst/>
          </a:prstGeom>
        </p:spPr>
      </p:pic>
    </p:spTree>
    <p:extLst>
      <p:ext uri="{BB962C8B-B14F-4D97-AF65-F5344CB8AC3E}">
        <p14:creationId xmlns:p14="http://schemas.microsoft.com/office/powerpoint/2010/main" val="2958074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neighborhood&#10;&#10;Description automatically generated with low confidence">
            <a:extLst>
              <a:ext uri="{FF2B5EF4-FFF2-40B4-BE49-F238E27FC236}">
                <a16:creationId xmlns:a16="http://schemas.microsoft.com/office/drawing/2014/main" id="{BD11A75F-C43F-776B-86E0-378D96A0F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894" y="-2509109"/>
            <a:ext cx="6624736" cy="7453943"/>
          </a:xfrm>
          <a:prstGeom prst="rect">
            <a:avLst/>
          </a:prstGeom>
        </p:spPr>
      </p:pic>
    </p:spTree>
    <p:extLst>
      <p:ext uri="{BB962C8B-B14F-4D97-AF65-F5344CB8AC3E}">
        <p14:creationId xmlns:p14="http://schemas.microsoft.com/office/powerpoint/2010/main" val="329523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E76B6F-4971-3844-949A-91022D00C3E3}"/>
              </a:ext>
            </a:extLst>
          </p:cNvPr>
          <p:cNvSpPr>
            <a:spLocks noGrp="1"/>
          </p:cNvSpPr>
          <p:nvPr>
            <p:ph type="title"/>
          </p:nvPr>
        </p:nvSpPr>
        <p:spPr/>
        <p:txBody>
          <a:bodyPr/>
          <a:lstStyle/>
          <a:p>
            <a:r>
              <a:rPr lang="fr-FR" dirty="0"/>
              <a:t>Renouvellement des postes au CA</a:t>
            </a:r>
          </a:p>
        </p:txBody>
      </p:sp>
      <p:sp>
        <p:nvSpPr>
          <p:cNvPr id="3" name="Espace réservé du texte 2">
            <a:extLst>
              <a:ext uri="{FF2B5EF4-FFF2-40B4-BE49-F238E27FC236}">
                <a16:creationId xmlns:a16="http://schemas.microsoft.com/office/drawing/2014/main" id="{2B84A30D-4C93-AC44-9B73-55759AC61536}"/>
              </a:ext>
            </a:extLst>
          </p:cNvPr>
          <p:cNvSpPr>
            <a:spLocks noGrp="1"/>
          </p:cNvSpPr>
          <p:nvPr>
            <p:ph type="body" idx="1"/>
          </p:nvPr>
        </p:nvSpPr>
        <p:spPr/>
        <p:txBody>
          <a:bodyPr/>
          <a:lstStyle/>
          <a:p>
            <a:r>
              <a:rPr lang="fr-FR" dirty="0"/>
              <a:t>Élection</a:t>
            </a:r>
          </a:p>
        </p:txBody>
      </p:sp>
    </p:spTree>
    <p:extLst>
      <p:ext uri="{BB962C8B-B14F-4D97-AF65-F5344CB8AC3E}">
        <p14:creationId xmlns:p14="http://schemas.microsoft.com/office/powerpoint/2010/main" val="511755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697D9-2461-254B-909F-670B5E3CF066}"/>
              </a:ext>
            </a:extLst>
          </p:cNvPr>
          <p:cNvSpPr>
            <a:spLocks noGrp="1"/>
          </p:cNvSpPr>
          <p:nvPr>
            <p:ph type="title"/>
          </p:nvPr>
        </p:nvSpPr>
        <p:spPr/>
        <p:txBody>
          <a:bodyPr/>
          <a:lstStyle/>
          <a:p>
            <a:r>
              <a:rPr lang="fr-FR" dirty="0"/>
              <a:t>Renouvellement du CA</a:t>
            </a:r>
          </a:p>
        </p:txBody>
      </p:sp>
      <p:sp>
        <p:nvSpPr>
          <p:cNvPr id="3" name="Espace réservé du contenu 2">
            <a:extLst>
              <a:ext uri="{FF2B5EF4-FFF2-40B4-BE49-F238E27FC236}">
                <a16:creationId xmlns:a16="http://schemas.microsoft.com/office/drawing/2014/main" id="{319E900C-E272-F746-AED2-EB87E97C41E8}"/>
              </a:ext>
            </a:extLst>
          </p:cNvPr>
          <p:cNvSpPr>
            <a:spLocks noGrp="1"/>
          </p:cNvSpPr>
          <p:nvPr>
            <p:ph idx="1"/>
          </p:nvPr>
        </p:nvSpPr>
        <p:spPr/>
        <p:txBody>
          <a:bodyPr>
            <a:normAutofit/>
          </a:bodyPr>
          <a:lstStyle/>
          <a:p>
            <a:r>
              <a:rPr lang="fr-FR" dirty="0"/>
              <a:t>Le CA est constitué de 7 postes</a:t>
            </a:r>
          </a:p>
          <a:p>
            <a:r>
              <a:rPr lang="fr-FR" dirty="0"/>
              <a:t>Cette année 3 postes sont en jeu, Jonathan Corner se porte volontaire pour réélection</a:t>
            </a:r>
          </a:p>
          <a:p>
            <a:r>
              <a:rPr lang="fr-FR" dirty="0"/>
              <a:t>À la recherche de 2 membres/administrateurs parmi les propriétaires</a:t>
            </a:r>
          </a:p>
          <a:p>
            <a:r>
              <a:rPr lang="fr-FR" dirty="0"/>
              <a:t>L’assemblée élit les administrateurs. Par la suite les personnes élues se réunissent et se distribue les rôles (président, vice-président, secrétaire, trésorier et administrateurs)</a:t>
            </a:r>
          </a:p>
        </p:txBody>
      </p:sp>
    </p:spTree>
    <p:extLst>
      <p:ext uri="{BB962C8B-B14F-4D97-AF65-F5344CB8AC3E}">
        <p14:creationId xmlns:p14="http://schemas.microsoft.com/office/powerpoint/2010/main" val="943421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697D9-2461-254B-909F-670B5E3CF066}"/>
              </a:ext>
            </a:extLst>
          </p:cNvPr>
          <p:cNvSpPr>
            <a:spLocks noGrp="1"/>
          </p:cNvSpPr>
          <p:nvPr>
            <p:ph type="title"/>
          </p:nvPr>
        </p:nvSpPr>
        <p:spPr/>
        <p:txBody>
          <a:bodyPr/>
          <a:lstStyle/>
          <a:p>
            <a:r>
              <a:rPr lang="fr-FR" dirty="0"/>
              <a:t>Renouvellement du CA</a:t>
            </a:r>
          </a:p>
        </p:txBody>
      </p:sp>
      <p:sp>
        <p:nvSpPr>
          <p:cNvPr id="3" name="Espace réservé du contenu 2">
            <a:extLst>
              <a:ext uri="{FF2B5EF4-FFF2-40B4-BE49-F238E27FC236}">
                <a16:creationId xmlns:a16="http://schemas.microsoft.com/office/drawing/2014/main" id="{319E900C-E272-F746-AED2-EB87E97C41E8}"/>
              </a:ext>
            </a:extLst>
          </p:cNvPr>
          <p:cNvSpPr>
            <a:spLocks noGrp="1"/>
          </p:cNvSpPr>
          <p:nvPr>
            <p:ph idx="1"/>
          </p:nvPr>
        </p:nvSpPr>
        <p:spPr/>
        <p:txBody>
          <a:bodyPr>
            <a:normAutofit/>
          </a:bodyPr>
          <a:lstStyle/>
          <a:p>
            <a:r>
              <a:rPr lang="fr-FR" dirty="0"/>
              <a:t>La tâche consiste principalement à participer aux rencontres du CA qui se tiennent en moyenne à toutes les 4 semaines.</a:t>
            </a:r>
          </a:p>
          <a:p>
            <a:r>
              <a:rPr lang="fr-FR" dirty="0"/>
              <a:t>Chacun contribue à sa façon selon la disponibilité, les connaissances et compétences</a:t>
            </a:r>
          </a:p>
          <a:p>
            <a:r>
              <a:rPr lang="fr-FR" dirty="0"/>
              <a:t>Outre le CA, on a besoin d’autres bénévoles pour aider dans les divers comités, tâches et travaux à effectuer</a:t>
            </a:r>
          </a:p>
        </p:txBody>
      </p:sp>
    </p:spTree>
    <p:extLst>
      <p:ext uri="{BB962C8B-B14F-4D97-AF65-F5344CB8AC3E}">
        <p14:creationId xmlns:p14="http://schemas.microsoft.com/office/powerpoint/2010/main" val="10835397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303B47-B440-4345-840D-9825D8C9DBFB}"/>
              </a:ext>
            </a:extLst>
          </p:cNvPr>
          <p:cNvSpPr>
            <a:spLocks noGrp="1"/>
          </p:cNvSpPr>
          <p:nvPr>
            <p:ph type="title"/>
          </p:nvPr>
        </p:nvSpPr>
        <p:spPr/>
        <p:txBody>
          <a:bodyPr/>
          <a:lstStyle/>
          <a:p>
            <a:r>
              <a:rPr lang="fr-FR" dirty="0"/>
              <a:t>Élection du CA</a:t>
            </a:r>
          </a:p>
        </p:txBody>
      </p:sp>
      <p:sp>
        <p:nvSpPr>
          <p:cNvPr id="3" name="Espace réservé du contenu 2">
            <a:extLst>
              <a:ext uri="{FF2B5EF4-FFF2-40B4-BE49-F238E27FC236}">
                <a16:creationId xmlns:a16="http://schemas.microsoft.com/office/drawing/2014/main" id="{47D21242-3D5F-C140-91BC-10CC682C805F}"/>
              </a:ext>
            </a:extLst>
          </p:cNvPr>
          <p:cNvSpPr>
            <a:spLocks noGrp="1"/>
          </p:cNvSpPr>
          <p:nvPr>
            <p:ph idx="1"/>
          </p:nvPr>
        </p:nvSpPr>
        <p:spPr/>
        <p:txBody>
          <a:bodyPr/>
          <a:lstStyle/>
          <a:p>
            <a:r>
              <a:rPr lang="fr-FR" dirty="0"/>
              <a:t>Qui est intéressé à poser sa candidature?</a:t>
            </a:r>
          </a:p>
          <a:p>
            <a:r>
              <a:rPr lang="fr-FR" dirty="0"/>
              <a:t>Pour les autres comités SVP contacter le responsable de chacun</a:t>
            </a:r>
          </a:p>
        </p:txBody>
      </p:sp>
    </p:spTree>
    <p:extLst>
      <p:ext uri="{BB962C8B-B14F-4D97-AF65-F5344CB8AC3E}">
        <p14:creationId xmlns:p14="http://schemas.microsoft.com/office/powerpoint/2010/main" val="233173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2D75360-8683-0142-9E1E-789DF1F127A2}"/>
              </a:ext>
            </a:extLst>
          </p:cNvPr>
          <p:cNvSpPr>
            <a:spLocks noGrp="1"/>
          </p:cNvSpPr>
          <p:nvPr>
            <p:ph type="title"/>
          </p:nvPr>
        </p:nvSpPr>
        <p:spPr/>
        <p:txBody>
          <a:bodyPr/>
          <a:lstStyle/>
          <a:p>
            <a:r>
              <a:rPr lang="fr-FR" dirty="0"/>
              <a:t>Mot du Président</a:t>
            </a:r>
          </a:p>
        </p:txBody>
      </p:sp>
      <p:sp>
        <p:nvSpPr>
          <p:cNvPr id="6" name="Espace réservé du contenu 5">
            <a:extLst>
              <a:ext uri="{FF2B5EF4-FFF2-40B4-BE49-F238E27FC236}">
                <a16:creationId xmlns:a16="http://schemas.microsoft.com/office/drawing/2014/main" id="{737DAA39-3428-344F-92CD-A9E1CA01EF94}"/>
              </a:ext>
            </a:extLst>
          </p:cNvPr>
          <p:cNvSpPr>
            <a:spLocks noGrp="1"/>
          </p:cNvSpPr>
          <p:nvPr>
            <p:ph idx="1"/>
          </p:nvPr>
        </p:nvSpPr>
        <p:spPr/>
        <p:txBody>
          <a:bodyPr>
            <a:normAutofit fontScale="92500" lnSpcReduction="10000"/>
          </a:bodyPr>
          <a:lstStyle/>
          <a:p>
            <a:r>
              <a:rPr lang="fr-FR" dirty="0"/>
              <a:t>Merci à mes collègues du CA nouveaux et anciens</a:t>
            </a:r>
          </a:p>
          <a:p>
            <a:pPr lvl="1"/>
            <a:r>
              <a:rPr lang="fr-CA" dirty="0"/>
              <a:t>Ancien CA épuisé, pandémie, développement, maladies</a:t>
            </a:r>
            <a:endParaRPr lang="fr-FR" dirty="0"/>
          </a:p>
          <a:p>
            <a:r>
              <a:rPr lang="fr-FR" dirty="0"/>
              <a:t>Toute une année …ou plutôt un 6 mois rapide avant la fin de l’année fiscale!</a:t>
            </a:r>
          </a:p>
          <a:p>
            <a:r>
              <a:rPr lang="fr-FR" dirty="0"/>
              <a:t>GSLL: dialogue plutôt que mises en demeure</a:t>
            </a:r>
          </a:p>
          <a:p>
            <a:pPr lvl="1"/>
            <a:r>
              <a:rPr lang="fr-CA" dirty="0"/>
              <a:t>Rue d’Été: fossés et ponceaux bloqués, enlèvement des souches</a:t>
            </a:r>
          </a:p>
          <a:p>
            <a:pPr lvl="1"/>
            <a:r>
              <a:rPr lang="fr-CA" dirty="0"/>
              <a:t>Facturation de Charles Giroux re terrain pas disponible</a:t>
            </a:r>
          </a:p>
          <a:p>
            <a:pPr lvl="1"/>
            <a:r>
              <a:rPr lang="fr-CA" dirty="0"/>
              <a:t>Comité architectural remis en fonction en décembre</a:t>
            </a:r>
          </a:p>
          <a:p>
            <a:pPr lvl="1"/>
            <a:r>
              <a:rPr lang="fr-CA" dirty="0"/>
              <a:t>Discussions pour Sérénité</a:t>
            </a:r>
          </a:p>
          <a:p>
            <a:r>
              <a:rPr lang="fr-FR" dirty="0"/>
              <a:t>Un super gros merci au Comité Architectural</a:t>
            </a:r>
          </a:p>
          <a:p>
            <a:pPr marL="457200" lvl="1" indent="0">
              <a:buNone/>
            </a:pPr>
            <a:r>
              <a:rPr lang="fr-FR" dirty="0"/>
              <a:t> </a:t>
            </a:r>
          </a:p>
        </p:txBody>
      </p:sp>
    </p:spTree>
    <p:extLst>
      <p:ext uri="{BB962C8B-B14F-4D97-AF65-F5344CB8AC3E}">
        <p14:creationId xmlns:p14="http://schemas.microsoft.com/office/powerpoint/2010/main" val="2379071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427EC7F-074E-01B6-BF2A-16E9CEFC1863}"/>
              </a:ext>
            </a:extLst>
          </p:cNvPr>
          <p:cNvPicPr>
            <a:picLocks noChangeAspect="1" noChangeArrowheads="1"/>
          </p:cNvPicPr>
          <p:nvPr/>
        </p:nvPicPr>
        <p:blipFill>
          <a:blip r:embed="rId2">
            <a:alphaModFix amt="18000"/>
            <a:extLst>
              <a:ext uri="{28A0092B-C50C-407E-A947-70E740481C1C}">
                <a14:useLocalDpi xmlns:a14="http://schemas.microsoft.com/office/drawing/2010/main" val="0"/>
              </a:ext>
            </a:extLst>
          </a:blip>
          <a:srcRect/>
          <a:stretch>
            <a:fillRect/>
          </a:stretch>
        </p:blipFill>
        <p:spPr bwMode="auto">
          <a:xfrm>
            <a:off x="285750" y="1059899"/>
            <a:ext cx="8572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15B82D-5435-34AC-FFF7-A6D9A192AACB}"/>
              </a:ext>
            </a:extLst>
          </p:cNvPr>
          <p:cNvSpPr>
            <a:spLocks noGrp="1"/>
          </p:cNvSpPr>
          <p:nvPr>
            <p:ph type="title"/>
          </p:nvPr>
        </p:nvSpPr>
        <p:spPr/>
        <p:txBody>
          <a:bodyPr/>
          <a:lstStyle/>
          <a:p>
            <a:r>
              <a:rPr lang="fr-CA" sz="6000" b="1" dirty="0">
                <a:latin typeface="DengXian" panose="02010600030101010101" pitchFamily="2" charset="-122"/>
                <a:ea typeface="DengXian" panose="02010600030101010101" pitchFamily="2" charset="-122"/>
              </a:rPr>
              <a:t>Comité architectural</a:t>
            </a:r>
            <a:br>
              <a:rPr lang="fr-CA" sz="6000" b="1" dirty="0">
                <a:latin typeface="DengXian" panose="02010600030101010101" pitchFamily="2" charset="-122"/>
                <a:ea typeface="DengXian" panose="02010600030101010101" pitchFamily="2" charset="-122"/>
              </a:rPr>
            </a:br>
            <a:endParaRPr lang="fr-CA" dirty="0"/>
          </a:p>
        </p:txBody>
      </p:sp>
      <p:sp>
        <p:nvSpPr>
          <p:cNvPr id="5" name="Text Placeholder 4">
            <a:extLst>
              <a:ext uri="{FF2B5EF4-FFF2-40B4-BE49-F238E27FC236}">
                <a16:creationId xmlns:a16="http://schemas.microsoft.com/office/drawing/2014/main" id="{A74D0B07-7BB5-6710-3BBD-94CB11E217BE}"/>
              </a:ext>
            </a:extLst>
          </p:cNvPr>
          <p:cNvSpPr>
            <a:spLocks noGrp="1"/>
          </p:cNvSpPr>
          <p:nvPr>
            <p:ph type="body" idx="1"/>
          </p:nvPr>
        </p:nvSpPr>
        <p:spPr/>
        <p:txBody>
          <a:bodyPr>
            <a:normAutofit/>
          </a:bodyPr>
          <a:lstStyle/>
          <a:p>
            <a:r>
              <a:rPr lang="fr-CA" sz="2800" dirty="0"/>
              <a:t>Christine Gosselin</a:t>
            </a:r>
          </a:p>
        </p:txBody>
      </p:sp>
    </p:spTree>
    <p:extLst>
      <p:ext uri="{BB962C8B-B14F-4D97-AF65-F5344CB8AC3E}">
        <p14:creationId xmlns:p14="http://schemas.microsoft.com/office/powerpoint/2010/main" val="4227688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73098B2-BFD7-F048-226F-41B09DBD189D}"/>
              </a:ext>
            </a:extLst>
          </p:cNvPr>
          <p:cNvSpPr txBox="1"/>
          <p:nvPr/>
        </p:nvSpPr>
        <p:spPr>
          <a:xfrm>
            <a:off x="2374918" y="1108924"/>
            <a:ext cx="4429419" cy="646331"/>
          </a:xfrm>
          <a:prstGeom prst="rect">
            <a:avLst/>
          </a:prstGeom>
          <a:noFill/>
        </p:spPr>
        <p:txBody>
          <a:bodyPr wrap="none" rtlCol="0">
            <a:spAutoFit/>
          </a:bodyPr>
          <a:lstStyle/>
          <a:p>
            <a:pPr algn="ctr"/>
            <a:r>
              <a:rPr lang="fr-CA" sz="3600" b="1" dirty="0">
                <a:latin typeface="DengXian" panose="02010600030101010101" pitchFamily="2" charset="-122"/>
                <a:ea typeface="DengXian" panose="02010600030101010101" pitchFamily="2" charset="-122"/>
              </a:rPr>
              <a:t>Comité architectural</a:t>
            </a:r>
          </a:p>
        </p:txBody>
      </p:sp>
      <p:sp>
        <p:nvSpPr>
          <p:cNvPr id="2" name="ZoneTexte 6">
            <a:extLst>
              <a:ext uri="{FF2B5EF4-FFF2-40B4-BE49-F238E27FC236}">
                <a16:creationId xmlns:a16="http://schemas.microsoft.com/office/drawing/2014/main" id="{CDC17E27-BCE0-84AA-07CF-A843C5CE58E1}"/>
              </a:ext>
            </a:extLst>
          </p:cNvPr>
          <p:cNvSpPr txBox="1"/>
          <p:nvPr/>
        </p:nvSpPr>
        <p:spPr>
          <a:xfrm>
            <a:off x="1202189" y="2038351"/>
            <a:ext cx="6082530" cy="415498"/>
          </a:xfrm>
          <a:prstGeom prst="rect">
            <a:avLst/>
          </a:prstGeom>
          <a:noFill/>
        </p:spPr>
        <p:txBody>
          <a:bodyPr wrap="square" rtlCol="0">
            <a:spAutoFit/>
          </a:bodyPr>
          <a:lstStyle/>
          <a:p>
            <a:pPr marL="342900" indent="-342900">
              <a:buFont typeface="Arial" panose="020B0604020202020204" pitchFamily="34" charset="0"/>
              <a:buChar char="•"/>
            </a:pPr>
            <a:r>
              <a:rPr lang="fr-CA" sz="2100" b="1" dirty="0">
                <a:latin typeface="DengXian" panose="02010600030101010101" pitchFamily="2" charset="-122"/>
                <a:ea typeface="DengXian" panose="02010600030101010101" pitchFamily="2" charset="-122"/>
                <a:cs typeface="Browallia New" panose="020B0502040204020203" pitchFamily="34" charset="-34"/>
              </a:rPr>
              <a:t>Historique des deux dernières années</a:t>
            </a:r>
          </a:p>
        </p:txBody>
      </p:sp>
      <p:sp>
        <p:nvSpPr>
          <p:cNvPr id="4" name="ZoneTexte 3">
            <a:extLst>
              <a:ext uri="{FF2B5EF4-FFF2-40B4-BE49-F238E27FC236}">
                <a16:creationId xmlns:a16="http://schemas.microsoft.com/office/drawing/2014/main" id="{F91000AF-945F-040A-5172-06E55F6EF972}"/>
              </a:ext>
            </a:extLst>
          </p:cNvPr>
          <p:cNvSpPr txBox="1"/>
          <p:nvPr/>
        </p:nvSpPr>
        <p:spPr>
          <a:xfrm>
            <a:off x="1202189" y="2698887"/>
            <a:ext cx="4063230" cy="415498"/>
          </a:xfrm>
          <a:prstGeom prst="rect">
            <a:avLst/>
          </a:prstGeom>
          <a:noFill/>
        </p:spPr>
        <p:txBody>
          <a:bodyPr wrap="square" rtlCol="0">
            <a:spAutoFit/>
          </a:bodyPr>
          <a:lstStyle/>
          <a:p>
            <a:pPr marL="342900" indent="-342900">
              <a:buFont typeface="Arial" panose="020B0604020202020204" pitchFamily="34" charset="0"/>
              <a:buChar char="•"/>
            </a:pPr>
            <a:r>
              <a:rPr lang="fr-CA" sz="2100" b="1" dirty="0">
                <a:latin typeface="DengXian" panose="02010600030101010101" pitchFamily="2" charset="-122"/>
                <a:ea typeface="DengXian" panose="02010600030101010101" pitchFamily="2" charset="-122"/>
              </a:rPr>
              <a:t>Les tâches du comité</a:t>
            </a:r>
          </a:p>
        </p:txBody>
      </p:sp>
      <p:sp>
        <p:nvSpPr>
          <p:cNvPr id="5" name="ZoneTexte 3">
            <a:extLst>
              <a:ext uri="{FF2B5EF4-FFF2-40B4-BE49-F238E27FC236}">
                <a16:creationId xmlns:a16="http://schemas.microsoft.com/office/drawing/2014/main" id="{AF7BF2D0-299F-5DF8-710A-CE820E4F52CB}"/>
              </a:ext>
            </a:extLst>
          </p:cNvPr>
          <p:cNvSpPr txBox="1"/>
          <p:nvPr/>
        </p:nvSpPr>
        <p:spPr>
          <a:xfrm>
            <a:off x="1202189" y="3359423"/>
            <a:ext cx="6277317" cy="2031325"/>
          </a:xfrm>
          <a:prstGeom prst="rect">
            <a:avLst/>
          </a:prstGeom>
          <a:noFill/>
        </p:spPr>
        <p:txBody>
          <a:bodyPr wrap="square" rtlCol="0">
            <a:spAutoFit/>
          </a:bodyPr>
          <a:lstStyle/>
          <a:p>
            <a:pPr marL="342900" indent="-342900">
              <a:buFont typeface="Arial" panose="020B0604020202020204" pitchFamily="34" charset="0"/>
              <a:buChar char="•"/>
            </a:pPr>
            <a:r>
              <a:rPr lang="fr-CA" sz="2100" b="1" dirty="0">
                <a:latin typeface="DengXian" panose="02010600030101010101" pitchFamily="2" charset="-122"/>
                <a:ea typeface="DengXian" panose="02010600030101010101" pitchFamily="2" charset="-122"/>
              </a:rPr>
              <a:t>Ce qui est traité par le comité</a:t>
            </a:r>
          </a:p>
          <a:p>
            <a:pPr marL="342900" indent="-342900">
              <a:buFont typeface="Arial" panose="020B0604020202020204" pitchFamily="34" charset="0"/>
              <a:buChar char="•"/>
            </a:pPr>
            <a:endParaRPr lang="fr-CA" sz="2100" b="1" dirty="0">
              <a:latin typeface="DengXian" panose="02010600030101010101" pitchFamily="2" charset="-122"/>
              <a:ea typeface="DengXian" panose="02010600030101010101" pitchFamily="2" charset="-122"/>
            </a:endParaRPr>
          </a:p>
          <a:p>
            <a:pPr marL="342900" indent="-342900">
              <a:buFont typeface="Arial" panose="020B0604020202020204" pitchFamily="34" charset="0"/>
              <a:buChar char="•"/>
            </a:pPr>
            <a:r>
              <a:rPr lang="fr-CA" sz="2100" b="1" dirty="0">
                <a:latin typeface="DengXian" panose="02010600030101010101" pitchFamily="2" charset="-122"/>
                <a:ea typeface="DengXian" panose="02010600030101010101" pitchFamily="2" charset="-122"/>
              </a:rPr>
              <a:t>Amendements aux grilles de zonage de la municipalité</a:t>
            </a:r>
          </a:p>
          <a:p>
            <a:pPr marL="342900" indent="-342900">
              <a:buFont typeface="Arial" panose="020B0604020202020204" pitchFamily="34" charset="0"/>
              <a:buChar char="•"/>
            </a:pPr>
            <a:endParaRPr lang="fr-CA" sz="2100" b="1" dirty="0">
              <a:latin typeface="DengXian" panose="02010600030101010101" pitchFamily="2" charset="-122"/>
              <a:ea typeface="DengXian" panose="02010600030101010101" pitchFamily="2" charset="-122"/>
            </a:endParaRPr>
          </a:p>
          <a:p>
            <a:pPr marL="342900" indent="-342900">
              <a:buFont typeface="Arial" panose="020B0604020202020204" pitchFamily="34" charset="0"/>
              <a:buChar char="•"/>
            </a:pPr>
            <a:endParaRPr lang="fr-CA" sz="2100" b="1" dirty="0">
              <a:latin typeface="DengXian" panose="02010600030101010101" pitchFamily="2" charset="-122"/>
              <a:ea typeface="DengXian" panose="02010600030101010101" pitchFamily="2" charset="-122"/>
            </a:endParaRPr>
          </a:p>
        </p:txBody>
      </p:sp>
      <p:sp>
        <p:nvSpPr>
          <p:cNvPr id="6" name="ZoneTexte 2">
            <a:extLst>
              <a:ext uri="{FF2B5EF4-FFF2-40B4-BE49-F238E27FC236}">
                <a16:creationId xmlns:a16="http://schemas.microsoft.com/office/drawing/2014/main" id="{BE49514B-5403-6F04-5D02-A92336383D50}"/>
              </a:ext>
            </a:extLst>
          </p:cNvPr>
          <p:cNvSpPr txBox="1"/>
          <p:nvPr/>
        </p:nvSpPr>
        <p:spPr>
          <a:xfrm>
            <a:off x="1202189" y="4880407"/>
            <a:ext cx="6806432" cy="415498"/>
          </a:xfrm>
          <a:prstGeom prst="rect">
            <a:avLst/>
          </a:prstGeom>
          <a:noFill/>
        </p:spPr>
        <p:txBody>
          <a:bodyPr wrap="square" rtlCol="0">
            <a:spAutoFit/>
          </a:bodyPr>
          <a:lstStyle/>
          <a:p>
            <a:pPr marL="342900" indent="-342900">
              <a:buFont typeface="Arial" panose="020B0604020202020204" pitchFamily="34" charset="0"/>
              <a:buChar char="•"/>
            </a:pPr>
            <a:r>
              <a:rPr lang="fr-CA" sz="2100" b="1" dirty="0">
                <a:latin typeface="DengXian" panose="02010600030101010101" pitchFamily="2" charset="-122"/>
                <a:ea typeface="DengXian" panose="02010600030101010101" pitchFamily="2" charset="-122"/>
              </a:rPr>
              <a:t>Refonte des règlements architecturaux du Domaine </a:t>
            </a:r>
          </a:p>
        </p:txBody>
      </p:sp>
    </p:spTree>
    <p:extLst>
      <p:ext uri="{BB962C8B-B14F-4D97-AF65-F5344CB8AC3E}">
        <p14:creationId xmlns:p14="http://schemas.microsoft.com/office/powerpoint/2010/main" val="1243044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B1C3062-2187-198B-A497-01E15BC3111D}"/>
              </a:ext>
            </a:extLst>
          </p:cNvPr>
          <p:cNvSpPr txBox="1"/>
          <p:nvPr/>
        </p:nvSpPr>
        <p:spPr>
          <a:xfrm>
            <a:off x="523702" y="1826935"/>
            <a:ext cx="8100753" cy="3693319"/>
          </a:xfrm>
          <a:prstGeom prst="rect">
            <a:avLst/>
          </a:prstGeom>
          <a:noFill/>
        </p:spPr>
        <p:txBody>
          <a:bodyPr wrap="square" rtlCol="0">
            <a:spAutoFit/>
          </a:bodyPr>
          <a:lstStyle/>
          <a:p>
            <a:r>
              <a:rPr lang="fr-CA" b="1" dirty="0">
                <a:latin typeface="DengXian" panose="02010600030101010101" pitchFamily="2" charset="-122"/>
                <a:ea typeface="DengXian" panose="02010600030101010101" pitchFamily="2" charset="-122"/>
                <a:cs typeface="Browallia New" panose="020B0502040204020203" pitchFamily="34" charset="-34"/>
              </a:rPr>
              <a:t>Dissolution en juin 2021 (Quatre membres + promoteur)</a:t>
            </a:r>
          </a:p>
          <a:p>
            <a:endParaRPr lang="fr-CA" b="1" dirty="0">
              <a:latin typeface="DengXian" panose="02010600030101010101" pitchFamily="2" charset="-122"/>
              <a:ea typeface="DengXian" panose="02010600030101010101" pitchFamily="2" charset="-122"/>
              <a:cs typeface="Browallia New" panose="020B0502040204020203" pitchFamily="34" charset="-34"/>
            </a:endParaRPr>
          </a:p>
          <a:p>
            <a:r>
              <a:rPr lang="fr-CA" b="1" dirty="0">
                <a:latin typeface="DengXian" panose="02010600030101010101" pitchFamily="2" charset="-122"/>
                <a:ea typeface="DengXian" panose="02010600030101010101" pitchFamily="2" charset="-122"/>
                <a:cs typeface="Browallia New" panose="020B0502040204020203" pitchFamily="34" charset="-34"/>
              </a:rPr>
              <a:t>Période intérimaire d’application des règlements par GSLL jusqu’à la:</a:t>
            </a:r>
          </a:p>
          <a:p>
            <a:endParaRPr lang="fr-CA" b="1" dirty="0">
              <a:latin typeface="DengXian" panose="02010600030101010101" pitchFamily="2" charset="-122"/>
              <a:ea typeface="DengXian" panose="02010600030101010101" pitchFamily="2" charset="-122"/>
              <a:cs typeface="Browallia New" panose="020B0502040204020203" pitchFamily="34" charset="-34"/>
            </a:endParaRPr>
          </a:p>
          <a:p>
            <a:r>
              <a:rPr lang="fr-CA" b="1" dirty="0">
                <a:latin typeface="DengXian" panose="02010600030101010101" pitchFamily="2" charset="-122"/>
                <a:ea typeface="DengXian" panose="02010600030101010101" pitchFamily="2" charset="-122"/>
                <a:cs typeface="Browallia New" panose="020B0502040204020203" pitchFamily="34" charset="-34"/>
              </a:rPr>
              <a:t>Reconstitution à l’hiver 2023 du comité avec les membres en poste lors de la dissolution, moins le promoteur GSLL, plus deux nouveaux membres </a:t>
            </a:r>
          </a:p>
          <a:p>
            <a:endParaRPr lang="fr-CA" b="1" dirty="0">
              <a:latin typeface="DengXian" panose="02010600030101010101" pitchFamily="2" charset="-122"/>
              <a:ea typeface="DengXian" panose="02010600030101010101" pitchFamily="2" charset="-122"/>
              <a:cs typeface="Browallia New" panose="020B0502040204020203" pitchFamily="34" charset="-34"/>
            </a:endParaRPr>
          </a:p>
          <a:p>
            <a:r>
              <a:rPr lang="fr-CA" b="1" dirty="0">
                <a:latin typeface="DengXian" panose="02010600030101010101" pitchFamily="2" charset="-122"/>
                <a:ea typeface="DengXian" panose="02010600030101010101" pitchFamily="2" charset="-122"/>
                <a:cs typeface="Browallia New" panose="020B0502040204020203" pitchFamily="34" charset="-34"/>
              </a:rPr>
              <a:t>Depuis la reconstitution du comité, une dizaine de projets ont été traités</a:t>
            </a:r>
          </a:p>
          <a:p>
            <a:endParaRPr lang="fr-CA" b="1" dirty="0">
              <a:latin typeface="DengXian" panose="02010600030101010101" pitchFamily="2" charset="-122"/>
              <a:ea typeface="DengXian" panose="02010600030101010101" pitchFamily="2" charset="-122"/>
              <a:cs typeface="Browallia New" panose="020B0502040204020203" pitchFamily="34" charset="-34"/>
            </a:endParaRPr>
          </a:p>
          <a:p>
            <a:r>
              <a:rPr lang="fr-CA" b="1" dirty="0">
                <a:latin typeface="DengXian" panose="02010600030101010101" pitchFamily="2" charset="-122"/>
                <a:ea typeface="DengXian" panose="02010600030101010101" pitchFamily="2" charset="-122"/>
                <a:cs typeface="Browallia New" panose="020B0502040204020203" pitchFamily="34" charset="-34"/>
              </a:rPr>
              <a:t>Trois membres en tout se sont ajoutés en 2023, dont une qui s’est depuis désistée. Un membre de longue date quitte, ce qui fait que le comité (cinq membres restants) est à la recherche d’autres personnes intéressées pour se partager les tâches :</a:t>
            </a:r>
          </a:p>
        </p:txBody>
      </p:sp>
      <p:sp>
        <p:nvSpPr>
          <p:cNvPr id="7" name="ZoneTexte 6">
            <a:extLst>
              <a:ext uri="{FF2B5EF4-FFF2-40B4-BE49-F238E27FC236}">
                <a16:creationId xmlns:a16="http://schemas.microsoft.com/office/drawing/2014/main" id="{C1DDB782-CE07-C64E-3DEE-14B3B9D1DFA7}"/>
              </a:ext>
            </a:extLst>
          </p:cNvPr>
          <p:cNvSpPr txBox="1"/>
          <p:nvPr/>
        </p:nvSpPr>
        <p:spPr>
          <a:xfrm>
            <a:off x="881401" y="1020041"/>
            <a:ext cx="7385356" cy="600164"/>
          </a:xfrm>
          <a:prstGeom prst="rect">
            <a:avLst/>
          </a:prstGeom>
          <a:noFill/>
        </p:spPr>
        <p:txBody>
          <a:bodyPr wrap="none" rtlCol="0">
            <a:spAutoFit/>
          </a:bodyPr>
          <a:lstStyle/>
          <a:p>
            <a:pPr algn="ctr"/>
            <a:r>
              <a:rPr lang="fr-CA" sz="3300" b="1" dirty="0">
                <a:latin typeface="DengXian" panose="02010600030101010101" pitchFamily="2" charset="-122"/>
                <a:ea typeface="DengXian" panose="02010600030101010101" pitchFamily="2" charset="-122"/>
                <a:cs typeface="Browallia New" panose="020B0502040204020203" pitchFamily="34" charset="-34"/>
              </a:rPr>
              <a:t>Historique des deux dernières années</a:t>
            </a:r>
          </a:p>
        </p:txBody>
      </p:sp>
    </p:spTree>
    <p:extLst>
      <p:ext uri="{BB962C8B-B14F-4D97-AF65-F5344CB8AC3E}">
        <p14:creationId xmlns:p14="http://schemas.microsoft.com/office/powerpoint/2010/main" val="19787052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427EC7F-074E-01B6-BF2A-16E9CEFC1863}"/>
              </a:ext>
            </a:extLst>
          </p:cNvPr>
          <p:cNvPicPr>
            <a:picLocks noChangeAspect="1" noChangeArrowheads="1"/>
          </p:cNvPicPr>
          <p:nvPr/>
        </p:nvPicPr>
        <p:blipFill>
          <a:blip r:embed="rId2">
            <a:alphaModFix amt="18000"/>
            <a:extLst>
              <a:ext uri="{28A0092B-C50C-407E-A947-70E740481C1C}">
                <a14:useLocalDpi xmlns:a14="http://schemas.microsoft.com/office/drawing/2010/main" val="0"/>
              </a:ext>
            </a:extLst>
          </a:blip>
          <a:srcRect/>
          <a:stretch>
            <a:fillRect/>
          </a:stretch>
        </p:blipFill>
        <p:spPr bwMode="auto">
          <a:xfrm>
            <a:off x="285750" y="857250"/>
            <a:ext cx="8572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9FA12C26-9B40-E72A-E71B-AA14EEE67275}"/>
              </a:ext>
            </a:extLst>
          </p:cNvPr>
          <p:cNvSpPr txBox="1"/>
          <p:nvPr/>
        </p:nvSpPr>
        <p:spPr>
          <a:xfrm>
            <a:off x="1172098" y="1875272"/>
            <a:ext cx="6828905" cy="2929007"/>
          </a:xfrm>
          <a:prstGeom prst="rect">
            <a:avLst/>
          </a:prstGeom>
          <a:noFill/>
        </p:spPr>
        <p:txBody>
          <a:bodyPr wrap="square" rtlCol="0">
            <a:spAutoFit/>
          </a:bodyPr>
          <a:lstStyle/>
          <a:p>
            <a:pPr marL="214313" indent="-214313">
              <a:spcAft>
                <a:spcPts val="135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Coordination des rencontres du comité</a:t>
            </a:r>
          </a:p>
          <a:p>
            <a:pPr marL="214313" indent="-214313">
              <a:spcAft>
                <a:spcPts val="135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Assemblage des dossiers complets</a:t>
            </a:r>
          </a:p>
          <a:p>
            <a:pPr marL="214313" indent="-214313">
              <a:spcAft>
                <a:spcPts val="135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Analyses des documents soumis</a:t>
            </a:r>
          </a:p>
          <a:p>
            <a:pPr marL="214313" indent="-214313">
              <a:spcAft>
                <a:spcPts val="135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Discussion lors de rencontres hebdomadaires</a:t>
            </a:r>
          </a:p>
          <a:p>
            <a:pPr marL="214313" indent="-214313">
              <a:spcAft>
                <a:spcPts val="135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Visites terrain pour accompagner les propriétaires autour des questions d’implantation, d’infrastructures et d’équipements</a:t>
            </a:r>
          </a:p>
          <a:p>
            <a:pPr marL="214313" indent="-214313">
              <a:spcAft>
                <a:spcPts val="135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Communication avec les propriétaires sur leurs projets</a:t>
            </a:r>
          </a:p>
        </p:txBody>
      </p:sp>
      <p:sp>
        <p:nvSpPr>
          <p:cNvPr id="4" name="ZoneTexte 3">
            <a:extLst>
              <a:ext uri="{FF2B5EF4-FFF2-40B4-BE49-F238E27FC236}">
                <a16:creationId xmlns:a16="http://schemas.microsoft.com/office/drawing/2014/main" id="{B39C89D9-A953-404B-E66C-C2AB018BAEA0}"/>
              </a:ext>
            </a:extLst>
          </p:cNvPr>
          <p:cNvSpPr txBox="1"/>
          <p:nvPr/>
        </p:nvSpPr>
        <p:spPr>
          <a:xfrm>
            <a:off x="3538066" y="1020039"/>
            <a:ext cx="2141933" cy="600164"/>
          </a:xfrm>
          <a:prstGeom prst="rect">
            <a:avLst/>
          </a:prstGeom>
          <a:noFill/>
        </p:spPr>
        <p:txBody>
          <a:bodyPr wrap="none" rtlCol="0">
            <a:spAutoFit/>
          </a:bodyPr>
          <a:lstStyle/>
          <a:p>
            <a:r>
              <a:rPr lang="fr-CA" sz="3300" b="1" dirty="0">
                <a:latin typeface="DengXian" panose="02010600030101010101" pitchFamily="2" charset="-122"/>
                <a:ea typeface="DengXian" panose="02010600030101010101" pitchFamily="2" charset="-122"/>
              </a:rPr>
              <a:t>Les tâches</a:t>
            </a:r>
          </a:p>
        </p:txBody>
      </p:sp>
    </p:spTree>
    <p:extLst>
      <p:ext uri="{BB962C8B-B14F-4D97-AF65-F5344CB8AC3E}">
        <p14:creationId xmlns:p14="http://schemas.microsoft.com/office/powerpoint/2010/main" val="40686713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D8BB0DF-7BDE-7F09-0D1D-8E24DF1169B1}"/>
              </a:ext>
            </a:extLst>
          </p:cNvPr>
          <p:cNvSpPr txBox="1"/>
          <p:nvPr/>
        </p:nvSpPr>
        <p:spPr>
          <a:xfrm>
            <a:off x="515389" y="1838328"/>
            <a:ext cx="8138160" cy="3554819"/>
          </a:xfrm>
          <a:prstGeom prst="rect">
            <a:avLst/>
          </a:prstGeom>
          <a:noFill/>
        </p:spPr>
        <p:txBody>
          <a:bodyPr wrap="square" rtlCol="0">
            <a:spAutoFit/>
          </a:bodyPr>
          <a:lstStyle/>
          <a:p>
            <a:pPr>
              <a:spcAft>
                <a:spcPts val="900"/>
              </a:spcAft>
            </a:pPr>
            <a:r>
              <a:rPr lang="fr-CA" b="1" dirty="0">
                <a:latin typeface="DengXian" panose="02010600030101010101" pitchFamily="2" charset="-122"/>
                <a:ea typeface="DengXian" panose="02010600030101010101" pitchFamily="2" charset="-122"/>
              </a:rPr>
              <a:t>Tous les nouveaux projets de construction ou de rénovation doivent obtenir l’approbation du comité architectural ainsi que les</a:t>
            </a:r>
          </a:p>
          <a:p>
            <a:pPr marL="214313" indent="-214313">
              <a:spcAft>
                <a:spcPts val="90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Ajouts de dépendances (cabanons, garages, abris pour autos, spas, etc.)</a:t>
            </a:r>
          </a:p>
          <a:p>
            <a:pPr marL="214313" indent="-214313">
              <a:spcAft>
                <a:spcPts val="90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Changements de revêtement, de matériaux ou de coloris</a:t>
            </a:r>
          </a:p>
          <a:p>
            <a:pPr marL="214313" indent="-214313">
              <a:spcAft>
                <a:spcPts val="90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Aménagements paysagers requérant excavation</a:t>
            </a:r>
          </a:p>
          <a:p>
            <a:pPr marL="214313" indent="-214313">
              <a:spcAft>
                <a:spcPts val="900"/>
              </a:spcAft>
              <a:buFont typeface="Arial" panose="020B0604020202020204" pitchFamily="34" charset="0"/>
              <a:buChar char="•"/>
            </a:pPr>
            <a:endParaRPr lang="fr-CA" b="1" dirty="0">
              <a:latin typeface="DengXian" panose="02010600030101010101" pitchFamily="2" charset="-122"/>
              <a:ea typeface="DengXian" panose="02010600030101010101" pitchFamily="2" charset="-122"/>
            </a:endParaRPr>
          </a:p>
          <a:p>
            <a:pPr>
              <a:spcAft>
                <a:spcPts val="900"/>
              </a:spcAft>
            </a:pPr>
            <a:r>
              <a:rPr lang="fr-CA" b="1" dirty="0">
                <a:latin typeface="DengXian" panose="02010600030101010101" pitchFamily="2" charset="-122"/>
                <a:ea typeface="DengXian" panose="02010600030101010101" pitchFamily="2" charset="-122"/>
              </a:rPr>
              <a:t>Les quais doivent se conformer aux exigences des règlements provinciaux, municipaux et internes au Domaine.</a:t>
            </a:r>
          </a:p>
          <a:p>
            <a:pPr>
              <a:spcAft>
                <a:spcPts val="900"/>
              </a:spcAft>
            </a:pPr>
            <a:r>
              <a:rPr lang="fr-CA" b="1" dirty="0">
                <a:latin typeface="DengXian" panose="02010600030101010101" pitchFamily="2" charset="-122"/>
                <a:ea typeface="DengXian" panose="02010600030101010101" pitchFamily="2" charset="-122"/>
              </a:rPr>
              <a:t>Possibilité d’obtenir une approbation pour certains éléments interdits par les règlements si la situation le justifie.</a:t>
            </a:r>
          </a:p>
        </p:txBody>
      </p:sp>
      <p:sp>
        <p:nvSpPr>
          <p:cNvPr id="4" name="ZoneTexte 3">
            <a:extLst>
              <a:ext uri="{FF2B5EF4-FFF2-40B4-BE49-F238E27FC236}">
                <a16:creationId xmlns:a16="http://schemas.microsoft.com/office/drawing/2014/main" id="{FDCC1EED-0BB0-8687-9ADC-919E7D0B7E35}"/>
              </a:ext>
            </a:extLst>
          </p:cNvPr>
          <p:cNvSpPr txBox="1"/>
          <p:nvPr/>
        </p:nvSpPr>
        <p:spPr>
          <a:xfrm>
            <a:off x="1661233" y="1003942"/>
            <a:ext cx="5846473" cy="600164"/>
          </a:xfrm>
          <a:prstGeom prst="rect">
            <a:avLst/>
          </a:prstGeom>
          <a:noFill/>
        </p:spPr>
        <p:txBody>
          <a:bodyPr wrap="none" rtlCol="0">
            <a:spAutoFit/>
          </a:bodyPr>
          <a:lstStyle/>
          <a:p>
            <a:pPr algn="ctr"/>
            <a:r>
              <a:rPr lang="fr-CA" sz="3300" b="1" dirty="0">
                <a:latin typeface="DengXian" panose="02010600030101010101" pitchFamily="2" charset="-122"/>
                <a:ea typeface="DengXian" panose="02010600030101010101" pitchFamily="2" charset="-122"/>
              </a:rPr>
              <a:t>Ce qui est traité par le comité</a:t>
            </a:r>
          </a:p>
        </p:txBody>
      </p:sp>
    </p:spTree>
    <p:extLst>
      <p:ext uri="{BB962C8B-B14F-4D97-AF65-F5344CB8AC3E}">
        <p14:creationId xmlns:p14="http://schemas.microsoft.com/office/powerpoint/2010/main" val="30733213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0325948-7815-5141-11D5-650CFAC96AE7}"/>
              </a:ext>
            </a:extLst>
          </p:cNvPr>
          <p:cNvSpPr txBox="1"/>
          <p:nvPr/>
        </p:nvSpPr>
        <p:spPr>
          <a:xfrm>
            <a:off x="523702" y="2148616"/>
            <a:ext cx="8104910" cy="3762568"/>
          </a:xfrm>
          <a:prstGeom prst="rect">
            <a:avLst/>
          </a:prstGeom>
          <a:noFill/>
        </p:spPr>
        <p:txBody>
          <a:bodyPr wrap="square" rtlCol="0">
            <a:spAutoFit/>
          </a:bodyPr>
          <a:lstStyle/>
          <a:p>
            <a:r>
              <a:rPr lang="fr-CA" b="1" dirty="0">
                <a:latin typeface="DengXian" panose="02010600030101010101" pitchFamily="2" charset="-122"/>
                <a:ea typeface="DengXian" panose="02010600030101010101" pitchFamily="2" charset="-122"/>
              </a:rPr>
              <a:t>Le comité a soumis à la municipalité des propositions d’amendement des deux grilles de zonage qui concernent le Domaine </a:t>
            </a:r>
            <a:r>
              <a:rPr lang="fr-CA" b="1" dirty="0" err="1">
                <a:latin typeface="DengXian" panose="02010600030101010101" pitchFamily="2" charset="-122"/>
                <a:ea typeface="DengXian" panose="02010600030101010101" pitchFamily="2" charset="-122"/>
              </a:rPr>
              <a:t>Lakefield</a:t>
            </a:r>
            <a:r>
              <a:rPr lang="fr-CA" b="1" dirty="0">
                <a:latin typeface="DengXian" panose="02010600030101010101" pitchFamily="2" charset="-122"/>
                <a:ea typeface="DengXian" panose="02010600030101010101" pitchFamily="2" charset="-122"/>
              </a:rPr>
              <a:t>, afin qu’il y ait pleine concordance entre le Canton de Gore et le Domaine </a:t>
            </a:r>
            <a:r>
              <a:rPr lang="fr-CA" b="1" dirty="0" err="1">
                <a:latin typeface="DengXian" panose="02010600030101010101" pitchFamily="2" charset="-122"/>
                <a:ea typeface="DengXian" panose="02010600030101010101" pitchFamily="2" charset="-122"/>
              </a:rPr>
              <a:t>Lakefield</a:t>
            </a:r>
            <a:r>
              <a:rPr lang="fr-CA" b="1" dirty="0">
                <a:latin typeface="DengXian" panose="02010600030101010101" pitchFamily="2" charset="-122"/>
                <a:ea typeface="DengXian" panose="02010600030101010101" pitchFamily="2" charset="-122"/>
              </a:rPr>
              <a:t> en ce qui a trait </a:t>
            </a:r>
          </a:p>
          <a:p>
            <a:endParaRPr lang="fr-CA" b="1" dirty="0">
              <a:latin typeface="DengXian" panose="02010600030101010101" pitchFamily="2" charset="-122"/>
              <a:ea typeface="DengXian" panose="02010600030101010101" pitchFamily="2" charset="-122"/>
            </a:endParaRPr>
          </a:p>
          <a:p>
            <a:pPr marL="214313" indent="-214313">
              <a:spcAft>
                <a:spcPts val="90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À la superficie minimale d’implantation</a:t>
            </a:r>
          </a:p>
          <a:p>
            <a:pPr marL="214313" indent="-214313">
              <a:spcAft>
                <a:spcPts val="90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Les marges de recul des bâtiments par rapport aux limites de terrain</a:t>
            </a:r>
          </a:p>
          <a:p>
            <a:pPr marL="214313" indent="-214313">
              <a:spcAft>
                <a:spcPts val="90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Les largeurs de bandes naturelles sur les pourtours des lots</a:t>
            </a:r>
          </a:p>
          <a:p>
            <a:pPr marL="214313" indent="-214313">
              <a:buFont typeface="Arial" panose="020B0604020202020204" pitchFamily="34" charset="0"/>
              <a:buChar char="•"/>
            </a:pPr>
            <a:r>
              <a:rPr lang="fr-CA" b="1" dirty="0">
                <a:latin typeface="DengXian" panose="02010600030101010101" pitchFamily="2" charset="-122"/>
                <a:ea typeface="DengXian" panose="02010600030101010101" pitchFamily="2" charset="-122"/>
              </a:rPr>
              <a:t>Etc.</a:t>
            </a:r>
          </a:p>
          <a:p>
            <a:endParaRPr lang="fr-CA" b="1" dirty="0">
              <a:latin typeface="DengXian" panose="02010600030101010101" pitchFamily="2" charset="-122"/>
              <a:ea typeface="DengXian" panose="02010600030101010101" pitchFamily="2" charset="-122"/>
            </a:endParaRPr>
          </a:p>
          <a:p>
            <a:r>
              <a:rPr lang="fr-CA" b="1" dirty="0">
                <a:latin typeface="DengXian" panose="02010600030101010101" pitchFamily="2" charset="-122"/>
                <a:ea typeface="DengXian" panose="02010600030101010101" pitchFamily="2" charset="-122"/>
              </a:rPr>
              <a:t>Une discussion est en cours et les demandes seront analysées par les instances (municipalité, MRC, ministère) cet automne.</a:t>
            </a:r>
          </a:p>
        </p:txBody>
      </p:sp>
      <p:sp>
        <p:nvSpPr>
          <p:cNvPr id="5" name="ZoneTexte 4">
            <a:extLst>
              <a:ext uri="{FF2B5EF4-FFF2-40B4-BE49-F238E27FC236}">
                <a16:creationId xmlns:a16="http://schemas.microsoft.com/office/drawing/2014/main" id="{0D35849C-8C86-1B9F-E9AB-66E0D78548EE}"/>
              </a:ext>
            </a:extLst>
          </p:cNvPr>
          <p:cNvSpPr txBox="1"/>
          <p:nvPr/>
        </p:nvSpPr>
        <p:spPr>
          <a:xfrm>
            <a:off x="1318843" y="1022893"/>
            <a:ext cx="6522940" cy="1015663"/>
          </a:xfrm>
          <a:prstGeom prst="rect">
            <a:avLst/>
          </a:prstGeom>
          <a:noFill/>
        </p:spPr>
        <p:txBody>
          <a:bodyPr wrap="none" rtlCol="0">
            <a:spAutoFit/>
          </a:bodyPr>
          <a:lstStyle/>
          <a:p>
            <a:pPr algn="ctr"/>
            <a:r>
              <a:rPr lang="fr-CA" sz="3000" b="1" dirty="0">
                <a:latin typeface="DengXian" panose="02010600030101010101" pitchFamily="2" charset="-122"/>
                <a:ea typeface="DengXian" panose="02010600030101010101" pitchFamily="2" charset="-122"/>
              </a:rPr>
              <a:t>Amendements aux grilles de zonage</a:t>
            </a:r>
          </a:p>
          <a:p>
            <a:pPr algn="ctr"/>
            <a:r>
              <a:rPr lang="fr-CA" sz="3000" b="1" dirty="0">
                <a:latin typeface="DengXian" panose="02010600030101010101" pitchFamily="2" charset="-122"/>
                <a:ea typeface="DengXian" panose="02010600030101010101" pitchFamily="2" charset="-122"/>
              </a:rPr>
              <a:t>VI-16 et RU-23 de la municipalité</a:t>
            </a:r>
          </a:p>
        </p:txBody>
      </p:sp>
    </p:spTree>
    <p:extLst>
      <p:ext uri="{BB962C8B-B14F-4D97-AF65-F5344CB8AC3E}">
        <p14:creationId xmlns:p14="http://schemas.microsoft.com/office/powerpoint/2010/main" val="19019902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766EC82-C8B8-AAAB-BF33-F47DDF61A45D}"/>
              </a:ext>
            </a:extLst>
          </p:cNvPr>
          <p:cNvSpPr txBox="1"/>
          <p:nvPr/>
        </p:nvSpPr>
        <p:spPr>
          <a:xfrm>
            <a:off x="133004" y="1665018"/>
            <a:ext cx="8948651" cy="3924151"/>
          </a:xfrm>
          <a:prstGeom prst="rect">
            <a:avLst/>
          </a:prstGeom>
          <a:noFill/>
        </p:spPr>
        <p:txBody>
          <a:bodyPr wrap="square" rtlCol="0">
            <a:spAutoFit/>
          </a:bodyPr>
          <a:lstStyle/>
          <a:p>
            <a:r>
              <a:rPr lang="fr-CA" b="1" dirty="0">
                <a:latin typeface="DengXian" panose="02010600030101010101" pitchFamily="2" charset="-122"/>
                <a:ea typeface="DengXian" panose="02010600030101010101" pitchFamily="2" charset="-122"/>
              </a:rPr>
              <a:t>Dans les six premiers mois de 2023 le Comité architectural a procédé à la refonte des règlements du Domaine touchant à la construction et l’implantation, essentiellement la partie 4. (C’est un travail qui avait été entamé avant la dissolution.)</a:t>
            </a:r>
          </a:p>
          <a:p>
            <a:endParaRPr lang="fr-CA" b="1" dirty="0">
              <a:latin typeface="DengXian" panose="02010600030101010101" pitchFamily="2" charset="-122"/>
              <a:ea typeface="DengXian" panose="02010600030101010101" pitchFamily="2" charset="-122"/>
            </a:endParaRPr>
          </a:p>
          <a:p>
            <a:r>
              <a:rPr lang="fr-CA" b="1" dirty="0">
                <a:latin typeface="DengXian" panose="02010600030101010101" pitchFamily="2" charset="-122"/>
                <a:ea typeface="DengXian" panose="02010600030101010101" pitchFamily="2" charset="-122"/>
              </a:rPr>
              <a:t>La refonte de la partie 4 consiste en des:</a:t>
            </a:r>
          </a:p>
          <a:p>
            <a:r>
              <a:rPr lang="fr-CA" b="1" dirty="0">
                <a:latin typeface="DengXian" panose="02010600030101010101" pitchFamily="2" charset="-122"/>
                <a:ea typeface="DengXian" panose="02010600030101010101" pitchFamily="2" charset="-122"/>
              </a:rPr>
              <a:t> </a:t>
            </a:r>
          </a:p>
          <a:p>
            <a:pPr marL="214313" indent="-214313">
              <a:spcAft>
                <a:spcPts val="90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Changements d’exigences (exemple superficie minimale d’implantation passe de 818 pieds carrés à 85 mètres carrés)</a:t>
            </a:r>
          </a:p>
          <a:p>
            <a:pPr marL="214313" indent="-214313">
              <a:spcAft>
                <a:spcPts val="90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Ajouts d’exigences (interdiction de certains revêtements, etc.)</a:t>
            </a:r>
          </a:p>
          <a:p>
            <a:pPr marL="214313" indent="-214313">
              <a:spcAft>
                <a:spcPts val="900"/>
              </a:spcAft>
              <a:buFont typeface="Arial" panose="020B0604020202020204" pitchFamily="34" charset="0"/>
              <a:buChar char="•"/>
            </a:pPr>
            <a:r>
              <a:rPr lang="fr-CA" b="1" dirty="0">
                <a:latin typeface="DengXian" panose="02010600030101010101" pitchFamily="2" charset="-122"/>
                <a:ea typeface="DengXian" panose="02010600030101010101" pitchFamily="2" charset="-122"/>
              </a:rPr>
              <a:t>Déplacements de certains articles touchant à la construction et l’implantation dans d’autres sections (exemple 6 et 9) à la section 4 pour plus de clarté et de cohérence.</a:t>
            </a:r>
          </a:p>
        </p:txBody>
      </p:sp>
      <p:sp>
        <p:nvSpPr>
          <p:cNvPr id="3" name="ZoneTexte 2">
            <a:extLst>
              <a:ext uri="{FF2B5EF4-FFF2-40B4-BE49-F238E27FC236}">
                <a16:creationId xmlns:a16="http://schemas.microsoft.com/office/drawing/2014/main" id="{CFE71303-E31A-21D3-E9B2-4A1D63D2FD92}"/>
              </a:ext>
            </a:extLst>
          </p:cNvPr>
          <p:cNvSpPr txBox="1"/>
          <p:nvPr/>
        </p:nvSpPr>
        <p:spPr>
          <a:xfrm>
            <a:off x="-5070" y="1002118"/>
            <a:ext cx="9187131" cy="553998"/>
          </a:xfrm>
          <a:prstGeom prst="rect">
            <a:avLst/>
          </a:prstGeom>
          <a:noFill/>
        </p:spPr>
        <p:txBody>
          <a:bodyPr wrap="none" rtlCol="0">
            <a:spAutoFit/>
          </a:bodyPr>
          <a:lstStyle/>
          <a:p>
            <a:pPr algn="ctr"/>
            <a:r>
              <a:rPr lang="fr-CA" sz="3000" b="1" dirty="0">
                <a:latin typeface="DengXian" panose="02010600030101010101" pitchFamily="2" charset="-122"/>
                <a:ea typeface="DengXian" panose="02010600030101010101" pitchFamily="2" charset="-122"/>
              </a:rPr>
              <a:t>Refonte des règlements architecturaux du Domaine</a:t>
            </a:r>
          </a:p>
        </p:txBody>
      </p:sp>
    </p:spTree>
    <p:extLst>
      <p:ext uri="{BB962C8B-B14F-4D97-AF65-F5344CB8AC3E}">
        <p14:creationId xmlns:p14="http://schemas.microsoft.com/office/powerpoint/2010/main" val="5710999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B88922A-0DC5-DF86-7829-ABFBC81C9A24}"/>
              </a:ext>
            </a:extLst>
          </p:cNvPr>
          <p:cNvSpPr txBox="1"/>
          <p:nvPr/>
        </p:nvSpPr>
        <p:spPr>
          <a:xfrm>
            <a:off x="532015" y="2193347"/>
            <a:ext cx="8113222" cy="3139321"/>
          </a:xfrm>
          <a:prstGeom prst="rect">
            <a:avLst/>
          </a:prstGeom>
          <a:noFill/>
        </p:spPr>
        <p:txBody>
          <a:bodyPr wrap="square" rtlCol="0">
            <a:spAutoFit/>
          </a:bodyPr>
          <a:lstStyle/>
          <a:p>
            <a:r>
              <a:rPr lang="fr-CA" b="1" dirty="0">
                <a:latin typeface="DengXian" panose="02010600030101010101" pitchFamily="2" charset="-122"/>
                <a:ea typeface="DengXian" panose="02010600030101010101" pitchFamily="2" charset="-122"/>
              </a:rPr>
              <a:t>Les nouveaux articles ont été analysés et adoptés par le Conseil d’administration, et approuvés par GSLL, sauf un article que nous soumettons au vote aujourd’hui.</a:t>
            </a:r>
          </a:p>
          <a:p>
            <a:endParaRPr lang="fr-CA" b="1" dirty="0">
              <a:latin typeface="DengXian" panose="02010600030101010101" pitchFamily="2" charset="-122"/>
              <a:ea typeface="DengXian" panose="02010600030101010101" pitchFamily="2" charset="-122"/>
            </a:endParaRPr>
          </a:p>
          <a:p>
            <a:r>
              <a:rPr lang="fr-CA" b="1" dirty="0">
                <a:latin typeface="DengXian" panose="02010600030101010101" pitchFamily="2" charset="-122"/>
                <a:ea typeface="DengXian" panose="02010600030101010101" pitchFamily="2" charset="-122"/>
              </a:rPr>
              <a:t>Le comité architectural et le Conseil d’administration souhaitent interdire les maisons modulaires pour les raisons citées.</a:t>
            </a:r>
          </a:p>
          <a:p>
            <a:endParaRPr lang="fr-CA" b="1" dirty="0">
              <a:latin typeface="DengXian" panose="02010600030101010101" pitchFamily="2" charset="-122"/>
              <a:ea typeface="DengXian" panose="02010600030101010101" pitchFamily="2" charset="-122"/>
            </a:endParaRPr>
          </a:p>
          <a:p>
            <a:r>
              <a:rPr lang="fr-CA" b="1" dirty="0">
                <a:latin typeface="DengXian" panose="02010600030101010101" pitchFamily="2" charset="-122"/>
                <a:ea typeface="DengXian" panose="02010600030101010101" pitchFamily="2" charset="-122"/>
              </a:rPr>
              <a:t>Le promoteur GSLL est d’accord avec les raisons mais demande un vote car certains terrains ont été achetés avec l’intention d’y implanter une maison modulaire.</a:t>
            </a:r>
          </a:p>
          <a:p>
            <a:endParaRPr lang="fr-CA" b="1" dirty="0">
              <a:latin typeface="DengXian" panose="02010600030101010101" pitchFamily="2" charset="-122"/>
              <a:ea typeface="DengXian" panose="02010600030101010101" pitchFamily="2" charset="-122"/>
            </a:endParaRPr>
          </a:p>
        </p:txBody>
      </p:sp>
      <p:sp>
        <p:nvSpPr>
          <p:cNvPr id="3" name="ZoneTexte 2">
            <a:extLst>
              <a:ext uri="{FF2B5EF4-FFF2-40B4-BE49-F238E27FC236}">
                <a16:creationId xmlns:a16="http://schemas.microsoft.com/office/drawing/2014/main" id="{BB05C14B-55FE-0EB6-FAEC-2E193BD64D9E}"/>
              </a:ext>
            </a:extLst>
          </p:cNvPr>
          <p:cNvSpPr txBox="1"/>
          <p:nvPr/>
        </p:nvSpPr>
        <p:spPr>
          <a:xfrm>
            <a:off x="-4943" y="1018749"/>
            <a:ext cx="9187131" cy="1015663"/>
          </a:xfrm>
          <a:prstGeom prst="rect">
            <a:avLst/>
          </a:prstGeom>
          <a:noFill/>
        </p:spPr>
        <p:txBody>
          <a:bodyPr wrap="none" rtlCol="0">
            <a:spAutoFit/>
          </a:bodyPr>
          <a:lstStyle/>
          <a:p>
            <a:pPr algn="ctr"/>
            <a:r>
              <a:rPr lang="fr-CA" sz="3000" b="1" dirty="0">
                <a:latin typeface="DengXian" panose="02010600030101010101" pitchFamily="2" charset="-122"/>
                <a:ea typeface="DengXian" panose="02010600030101010101" pitchFamily="2" charset="-122"/>
              </a:rPr>
              <a:t>Refonte des règlements architecturaux du Domaine</a:t>
            </a:r>
          </a:p>
          <a:p>
            <a:pPr algn="ctr"/>
            <a:r>
              <a:rPr lang="fr-CA" sz="3000" b="1" dirty="0">
                <a:latin typeface="DengXian" panose="02010600030101010101" pitchFamily="2" charset="-122"/>
                <a:ea typeface="DengXian" panose="02010600030101010101" pitchFamily="2" charset="-122"/>
              </a:rPr>
              <a:t>(suite)</a:t>
            </a:r>
          </a:p>
        </p:txBody>
      </p:sp>
    </p:spTree>
    <p:extLst>
      <p:ext uri="{BB962C8B-B14F-4D97-AF65-F5344CB8AC3E}">
        <p14:creationId xmlns:p14="http://schemas.microsoft.com/office/powerpoint/2010/main" val="3602579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FD32-017D-E90A-FFBC-819C9010FF0B}"/>
              </a:ext>
            </a:extLst>
          </p:cNvPr>
          <p:cNvSpPr>
            <a:spLocks noGrp="1"/>
          </p:cNvSpPr>
          <p:nvPr>
            <p:ph type="title"/>
          </p:nvPr>
        </p:nvSpPr>
        <p:spPr/>
        <p:txBody>
          <a:bodyPr/>
          <a:lstStyle/>
          <a:p>
            <a:r>
              <a:rPr lang="fr-CA" dirty="0"/>
              <a:t>VOTE</a:t>
            </a:r>
          </a:p>
        </p:txBody>
      </p:sp>
      <p:sp>
        <p:nvSpPr>
          <p:cNvPr id="3" name="Content Placeholder 2">
            <a:extLst>
              <a:ext uri="{FF2B5EF4-FFF2-40B4-BE49-F238E27FC236}">
                <a16:creationId xmlns:a16="http://schemas.microsoft.com/office/drawing/2014/main" id="{F9661293-BD6D-F952-21DA-AAE3EDAD3A1D}"/>
              </a:ext>
            </a:extLst>
          </p:cNvPr>
          <p:cNvSpPr>
            <a:spLocks noGrp="1"/>
          </p:cNvSpPr>
          <p:nvPr>
            <p:ph idx="1"/>
          </p:nvPr>
        </p:nvSpPr>
        <p:spPr/>
        <p:txBody>
          <a:bodyPr>
            <a:normAutofit/>
          </a:bodyPr>
          <a:lstStyle/>
          <a:p>
            <a:r>
              <a:rPr lang="fr-CA" b="1" i="1" dirty="0">
                <a:solidFill>
                  <a:srgbClr val="000000"/>
                </a:solidFill>
                <a:effectLst/>
                <a:latin typeface="inherit"/>
              </a:rPr>
              <a:t>Le Comité architectural </a:t>
            </a:r>
            <a:r>
              <a:rPr lang="fr-CA" dirty="0">
                <a:solidFill>
                  <a:schemeClr val="accent1"/>
                </a:solidFill>
              </a:rPr>
              <a:t>Est habilité à interdire</a:t>
            </a:r>
          </a:p>
          <a:p>
            <a:pPr marL="0" indent="0">
              <a:buNone/>
            </a:pPr>
            <a:r>
              <a:rPr lang="fr-CA" b="1" i="1" dirty="0">
                <a:solidFill>
                  <a:srgbClr val="000000"/>
                </a:solidFill>
                <a:effectLst/>
                <a:latin typeface="inherit"/>
              </a:rPr>
              <a:t>les maisons modulaires livrées entières ou en morceaux à l'aide de véhicules lourds et de remorques larges au Domaine </a:t>
            </a:r>
            <a:r>
              <a:rPr lang="fr-CA" b="1" i="1" dirty="0" err="1">
                <a:solidFill>
                  <a:srgbClr val="000000"/>
                </a:solidFill>
                <a:effectLst/>
                <a:latin typeface="inherit"/>
              </a:rPr>
              <a:t>Lakefield</a:t>
            </a:r>
            <a:r>
              <a:rPr lang="fr-CA" b="1" i="1" dirty="0">
                <a:solidFill>
                  <a:srgbClr val="000000"/>
                </a:solidFill>
                <a:effectLst/>
                <a:latin typeface="inherit"/>
              </a:rPr>
              <a:t>. Cette orientation est souhaitée dans le but de respecter l'ensemble de nos règlements d'architecture et d'implantation et en conséquence de problèmes concrets encourus par le passé</a:t>
            </a:r>
            <a:endParaRPr lang="fr-CA" dirty="0"/>
          </a:p>
          <a:p>
            <a:pPr marL="0" indent="0" algn="ctr">
              <a:buNone/>
            </a:pPr>
            <a:r>
              <a:rPr lang="fr-CA" sz="3200" b="1" dirty="0"/>
              <a:t>POUR ou CONTRE</a:t>
            </a:r>
          </a:p>
        </p:txBody>
      </p:sp>
    </p:spTree>
    <p:extLst>
      <p:ext uri="{BB962C8B-B14F-4D97-AF65-F5344CB8AC3E}">
        <p14:creationId xmlns:p14="http://schemas.microsoft.com/office/powerpoint/2010/main" val="9290915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766EC82-C8B8-AAAB-BF33-F47DDF61A45D}"/>
              </a:ext>
            </a:extLst>
          </p:cNvPr>
          <p:cNvSpPr txBox="1"/>
          <p:nvPr/>
        </p:nvSpPr>
        <p:spPr>
          <a:xfrm>
            <a:off x="97674" y="2303192"/>
            <a:ext cx="8948651" cy="2862322"/>
          </a:xfrm>
          <a:prstGeom prst="rect">
            <a:avLst/>
          </a:prstGeom>
          <a:noFill/>
        </p:spPr>
        <p:txBody>
          <a:bodyPr wrap="square" rtlCol="0">
            <a:spAutoFit/>
          </a:bodyPr>
          <a:lstStyle/>
          <a:p>
            <a:pPr algn="l"/>
            <a:r>
              <a:rPr lang="fr-CA" sz="3600" b="1" dirty="0">
                <a:latin typeface="DengXian" panose="02010600030101010101" pitchFamily="2" charset="-122"/>
                <a:ea typeface="DengXian" panose="02010600030101010101" pitchFamily="2" charset="-122"/>
              </a:rPr>
              <a:t>Anciens règlements 4.1 f:</a:t>
            </a:r>
          </a:p>
          <a:p>
            <a:pPr algn="l"/>
            <a:r>
              <a:rPr lang="fr-CA" sz="3600" dirty="0">
                <a:latin typeface="Arial" panose="020B0604020202020204" pitchFamily="34" charset="0"/>
              </a:rPr>
              <a:t>Le comité se réserve å sa discrétion </a:t>
            </a:r>
            <a:r>
              <a:rPr lang="fr-CA" sz="3600" dirty="0" err="1">
                <a:latin typeface="Arial" panose="020B0604020202020204" pitchFamily="34" charset="0"/>
              </a:rPr>
              <a:t>Ie</a:t>
            </a:r>
            <a:r>
              <a:rPr lang="fr-CA" sz="3600" dirty="0">
                <a:latin typeface="Arial" panose="020B0604020202020204" pitchFamily="34" charset="0"/>
              </a:rPr>
              <a:t> droit d'abolir ou de modifier les règlements</a:t>
            </a:r>
          </a:p>
          <a:p>
            <a:pPr algn="l"/>
            <a:r>
              <a:rPr lang="fr-CA" sz="3600" dirty="0">
                <a:latin typeface="Arial" panose="020B0604020202020204" pitchFamily="34" charset="0"/>
              </a:rPr>
              <a:t>contenus dans cette section s'il juge qu’il est de </a:t>
            </a:r>
            <a:r>
              <a:rPr lang="fr-CA" sz="3600" dirty="0" err="1">
                <a:latin typeface="Arial" panose="020B0604020202020204" pitchFamily="34" charset="0"/>
              </a:rPr>
              <a:t>I'intérêt</a:t>
            </a:r>
            <a:r>
              <a:rPr lang="fr-CA" sz="3600" dirty="0">
                <a:latin typeface="Arial" panose="020B0604020202020204" pitchFamily="34" charset="0"/>
              </a:rPr>
              <a:t> des propriétaires de le faire.</a:t>
            </a:r>
            <a:endParaRPr lang="fr-CA" sz="3600" b="1" dirty="0">
              <a:latin typeface="DengXian" panose="02010600030101010101" pitchFamily="2" charset="-122"/>
              <a:ea typeface="DengXian" panose="02010600030101010101" pitchFamily="2" charset="-122"/>
            </a:endParaRPr>
          </a:p>
        </p:txBody>
      </p:sp>
      <p:sp>
        <p:nvSpPr>
          <p:cNvPr id="3" name="ZoneTexte 2">
            <a:extLst>
              <a:ext uri="{FF2B5EF4-FFF2-40B4-BE49-F238E27FC236}">
                <a16:creationId xmlns:a16="http://schemas.microsoft.com/office/drawing/2014/main" id="{CFE71303-E31A-21D3-E9B2-4A1D63D2FD92}"/>
              </a:ext>
            </a:extLst>
          </p:cNvPr>
          <p:cNvSpPr txBox="1"/>
          <p:nvPr/>
        </p:nvSpPr>
        <p:spPr>
          <a:xfrm>
            <a:off x="-5070" y="1002118"/>
            <a:ext cx="9187131" cy="553998"/>
          </a:xfrm>
          <a:prstGeom prst="rect">
            <a:avLst/>
          </a:prstGeom>
          <a:noFill/>
        </p:spPr>
        <p:txBody>
          <a:bodyPr wrap="none" rtlCol="0">
            <a:spAutoFit/>
          </a:bodyPr>
          <a:lstStyle/>
          <a:p>
            <a:pPr algn="ctr"/>
            <a:r>
              <a:rPr lang="fr-CA" sz="3000" b="1" dirty="0">
                <a:latin typeface="DengXian" panose="02010600030101010101" pitchFamily="2" charset="-122"/>
                <a:ea typeface="DengXian" panose="02010600030101010101" pitchFamily="2" charset="-122"/>
              </a:rPr>
              <a:t>Refonte des règlements architecturaux du Domaine</a:t>
            </a:r>
          </a:p>
        </p:txBody>
      </p:sp>
    </p:spTree>
    <p:extLst>
      <p:ext uri="{BB962C8B-B14F-4D97-AF65-F5344CB8AC3E}">
        <p14:creationId xmlns:p14="http://schemas.microsoft.com/office/powerpoint/2010/main" val="732399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7C4B7-2FEA-B63E-F026-E6721ECA663C}"/>
              </a:ext>
            </a:extLst>
          </p:cNvPr>
          <p:cNvSpPr>
            <a:spLocks noGrp="1"/>
          </p:cNvSpPr>
          <p:nvPr>
            <p:ph type="title"/>
          </p:nvPr>
        </p:nvSpPr>
        <p:spPr>
          <a:xfrm>
            <a:off x="628650" y="509502"/>
            <a:ext cx="7886700" cy="866908"/>
          </a:xfrm>
        </p:spPr>
        <p:txBody>
          <a:bodyPr>
            <a:normAutofit/>
          </a:bodyPr>
          <a:lstStyle/>
          <a:p>
            <a:r>
              <a:rPr lang="fr-CA" dirty="0"/>
              <a:t>6 mois intenses!</a:t>
            </a:r>
          </a:p>
        </p:txBody>
      </p:sp>
      <p:sp>
        <p:nvSpPr>
          <p:cNvPr id="3" name="Content Placeholder 2">
            <a:extLst>
              <a:ext uri="{FF2B5EF4-FFF2-40B4-BE49-F238E27FC236}">
                <a16:creationId xmlns:a16="http://schemas.microsoft.com/office/drawing/2014/main" id="{53A4213F-6C41-49D5-6E31-D7477F1C7163}"/>
              </a:ext>
            </a:extLst>
          </p:cNvPr>
          <p:cNvSpPr>
            <a:spLocks noGrp="1"/>
          </p:cNvSpPr>
          <p:nvPr>
            <p:ph idx="1"/>
          </p:nvPr>
        </p:nvSpPr>
        <p:spPr>
          <a:xfrm>
            <a:off x="380999" y="1915426"/>
            <a:ext cx="8416491" cy="4781300"/>
          </a:xfrm>
        </p:spPr>
        <p:txBody>
          <a:bodyPr>
            <a:normAutofit fontScale="77500" lnSpcReduction="20000"/>
          </a:bodyPr>
          <a:lstStyle/>
          <a:p>
            <a:r>
              <a:rPr lang="fr-CA" dirty="0"/>
              <a:t>Frais annuels non payés mais pas de rappels</a:t>
            </a:r>
          </a:p>
          <a:p>
            <a:r>
              <a:rPr lang="fr-CA" dirty="0"/>
              <a:t>Beaucoup de terrains vendus par GSLL et KL Mainville</a:t>
            </a:r>
          </a:p>
          <a:p>
            <a:r>
              <a:rPr lang="fr-CA" dirty="0"/>
              <a:t>Changement trésorier</a:t>
            </a:r>
          </a:p>
          <a:p>
            <a:r>
              <a:rPr lang="fr-CA" dirty="0"/>
              <a:t>Rue d’Été et Sunrise vs MTQ vs Gore</a:t>
            </a:r>
          </a:p>
          <a:p>
            <a:r>
              <a:rPr lang="fr-CA" dirty="0"/>
              <a:t>Révision des règlements</a:t>
            </a:r>
          </a:p>
          <a:p>
            <a:r>
              <a:rPr lang="fr-CA" dirty="0"/>
              <a:t>Entretien des rues= plan à long terme</a:t>
            </a:r>
          </a:p>
          <a:p>
            <a:r>
              <a:rPr lang="fr-CA" dirty="0"/>
              <a:t>Nouveau déneigeur, frais pour élagage</a:t>
            </a:r>
          </a:p>
          <a:p>
            <a:r>
              <a:rPr lang="fr-CA" dirty="0"/>
              <a:t>Castors</a:t>
            </a:r>
          </a:p>
          <a:p>
            <a:r>
              <a:rPr lang="fr-CA" dirty="0"/>
              <a:t>Rencontre avec notre conseiller municipal </a:t>
            </a:r>
            <a:r>
              <a:rPr lang="fr-CA" dirty="0" err="1"/>
              <a:t>Nov</a:t>
            </a:r>
            <a:r>
              <a:rPr lang="fr-CA" dirty="0"/>
              <a:t>; DG/adjoint Jan et Juin</a:t>
            </a:r>
          </a:p>
          <a:p>
            <a:r>
              <a:rPr lang="fr-CA" dirty="0"/>
              <a:t>Beaucoup de feux à éteindre, souvent relié aux constructions (rues)</a:t>
            </a:r>
          </a:p>
          <a:p>
            <a:r>
              <a:rPr lang="fr-CA" dirty="0"/>
              <a:t>Besoin de volontaires sur les comités, pour urgences (arbres tombés)</a:t>
            </a:r>
          </a:p>
          <a:p>
            <a:endParaRPr lang="fr-CA" dirty="0"/>
          </a:p>
        </p:txBody>
      </p:sp>
    </p:spTree>
    <p:extLst>
      <p:ext uri="{BB962C8B-B14F-4D97-AF65-F5344CB8AC3E}">
        <p14:creationId xmlns:p14="http://schemas.microsoft.com/office/powerpoint/2010/main" val="1980852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AF788C-1445-754F-8343-8575D18629C8}"/>
              </a:ext>
            </a:extLst>
          </p:cNvPr>
          <p:cNvSpPr>
            <a:spLocks noGrp="1"/>
          </p:cNvSpPr>
          <p:nvPr>
            <p:ph type="title"/>
          </p:nvPr>
        </p:nvSpPr>
        <p:spPr/>
        <p:txBody>
          <a:bodyPr anchor="ctr"/>
          <a:lstStyle/>
          <a:p>
            <a:pPr algn="ctr"/>
            <a:r>
              <a:rPr lang="fr-FR" dirty="0"/>
              <a:t>Varia</a:t>
            </a:r>
          </a:p>
        </p:txBody>
      </p:sp>
      <p:sp>
        <p:nvSpPr>
          <p:cNvPr id="3" name="Espace réservé du texte 2">
            <a:extLst>
              <a:ext uri="{FF2B5EF4-FFF2-40B4-BE49-F238E27FC236}">
                <a16:creationId xmlns:a16="http://schemas.microsoft.com/office/drawing/2014/main" id="{8591A81B-D0B0-9B40-8C67-CD0B9EDD917A}"/>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75922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FFD5E4-7551-B643-9FA0-1BE8E67F629B}"/>
              </a:ext>
            </a:extLst>
          </p:cNvPr>
          <p:cNvSpPr>
            <a:spLocks noGrp="1"/>
          </p:cNvSpPr>
          <p:nvPr>
            <p:ph type="title"/>
          </p:nvPr>
        </p:nvSpPr>
        <p:spPr/>
        <p:txBody>
          <a:bodyPr anchor="ctr"/>
          <a:lstStyle/>
          <a:p>
            <a:pPr algn="ctr"/>
            <a:r>
              <a:rPr lang="fr-FR" dirty="0"/>
              <a:t>Levée de l’assemblée</a:t>
            </a:r>
          </a:p>
        </p:txBody>
      </p:sp>
      <p:sp>
        <p:nvSpPr>
          <p:cNvPr id="3" name="Espace réservé du texte 2">
            <a:extLst>
              <a:ext uri="{FF2B5EF4-FFF2-40B4-BE49-F238E27FC236}">
                <a16:creationId xmlns:a16="http://schemas.microsoft.com/office/drawing/2014/main" id="{A0915EB0-CD81-B54A-8A4D-20D59BBE2C10}"/>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161279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00BBF-C959-2DA7-A3C2-70C22B781CB7}"/>
              </a:ext>
            </a:extLst>
          </p:cNvPr>
          <p:cNvSpPr>
            <a:spLocks noGrp="1"/>
          </p:cNvSpPr>
          <p:nvPr>
            <p:ph type="title"/>
          </p:nvPr>
        </p:nvSpPr>
        <p:spPr/>
        <p:txBody>
          <a:bodyPr/>
          <a:lstStyle/>
          <a:p>
            <a:r>
              <a:rPr lang="fr-CA" dirty="0"/>
              <a:t>CASTORS</a:t>
            </a:r>
          </a:p>
        </p:txBody>
      </p:sp>
      <p:sp>
        <p:nvSpPr>
          <p:cNvPr id="3" name="Text Placeholder 2">
            <a:extLst>
              <a:ext uri="{FF2B5EF4-FFF2-40B4-BE49-F238E27FC236}">
                <a16:creationId xmlns:a16="http://schemas.microsoft.com/office/drawing/2014/main" id="{05E2C085-1309-D59E-B319-A9D727296307}"/>
              </a:ext>
            </a:extLst>
          </p:cNvPr>
          <p:cNvSpPr>
            <a:spLocks noGrp="1"/>
          </p:cNvSpPr>
          <p:nvPr>
            <p:ph type="body" idx="1"/>
          </p:nvPr>
        </p:nvSpPr>
        <p:spPr/>
        <p:txBody>
          <a:bodyPr/>
          <a:lstStyle/>
          <a:p>
            <a:endParaRPr lang="fr-CA"/>
          </a:p>
        </p:txBody>
      </p:sp>
    </p:spTree>
    <p:extLst>
      <p:ext uri="{BB962C8B-B14F-4D97-AF65-F5344CB8AC3E}">
        <p14:creationId xmlns:p14="http://schemas.microsoft.com/office/powerpoint/2010/main" val="13197798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DDBB25-FF26-472D-A5DA-E8FE6FD7557A}"/>
              </a:ext>
            </a:extLst>
          </p:cNvPr>
          <p:cNvSpPr>
            <a:spLocks noGrp="1"/>
          </p:cNvSpPr>
          <p:nvPr>
            <p:ph type="title"/>
          </p:nvPr>
        </p:nvSpPr>
        <p:spPr/>
        <p:txBody>
          <a:bodyPr/>
          <a:lstStyle/>
          <a:p>
            <a:r>
              <a:rPr lang="fr-CA" dirty="0"/>
              <a:t>Derrière la grange</a:t>
            </a:r>
          </a:p>
        </p:txBody>
      </p:sp>
      <p:sp>
        <p:nvSpPr>
          <p:cNvPr id="6" name="Text Placeholder 5">
            <a:extLst>
              <a:ext uri="{FF2B5EF4-FFF2-40B4-BE49-F238E27FC236}">
                <a16:creationId xmlns:a16="http://schemas.microsoft.com/office/drawing/2014/main" id="{7D55F5A7-004B-4086-BF3B-7B2929591B62}"/>
              </a:ext>
            </a:extLst>
          </p:cNvPr>
          <p:cNvSpPr>
            <a:spLocks noGrp="1"/>
          </p:cNvSpPr>
          <p:nvPr>
            <p:ph type="body" idx="1"/>
          </p:nvPr>
        </p:nvSpPr>
        <p:spPr/>
        <p:txBody>
          <a:bodyPr/>
          <a:lstStyle/>
          <a:p>
            <a:r>
              <a:rPr lang="fr-CA" dirty="0"/>
              <a:t>12 juillet 2021, cube Morency submergé</a:t>
            </a:r>
          </a:p>
        </p:txBody>
      </p:sp>
      <p:pic>
        <p:nvPicPr>
          <p:cNvPr id="11" name="Content Placeholder 10" descr="A picture containing tree, water, outdoor, river&#10;&#10;Description automatically generated">
            <a:extLst>
              <a:ext uri="{FF2B5EF4-FFF2-40B4-BE49-F238E27FC236}">
                <a16:creationId xmlns:a16="http://schemas.microsoft.com/office/drawing/2014/main" id="{4F425266-33A3-467A-B44E-ED960F4C9864}"/>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3380" y="2736056"/>
            <a:ext cx="4352925" cy="3264694"/>
          </a:xfrm>
        </p:spPr>
      </p:pic>
      <p:sp>
        <p:nvSpPr>
          <p:cNvPr id="8" name="Text Placeholder 7">
            <a:extLst>
              <a:ext uri="{FF2B5EF4-FFF2-40B4-BE49-F238E27FC236}">
                <a16:creationId xmlns:a16="http://schemas.microsoft.com/office/drawing/2014/main" id="{B29E0C80-1B3A-43CB-AA31-7201F2CD68E6}"/>
              </a:ext>
            </a:extLst>
          </p:cNvPr>
          <p:cNvSpPr>
            <a:spLocks noGrp="1"/>
          </p:cNvSpPr>
          <p:nvPr>
            <p:ph type="body" sz="quarter" idx="3"/>
          </p:nvPr>
        </p:nvSpPr>
        <p:spPr/>
        <p:txBody>
          <a:bodyPr/>
          <a:lstStyle/>
          <a:p>
            <a:r>
              <a:rPr lang="fr-CA" dirty="0"/>
              <a:t>29 juillet 2018</a:t>
            </a:r>
          </a:p>
        </p:txBody>
      </p:sp>
      <p:pic>
        <p:nvPicPr>
          <p:cNvPr id="13" name="Content Placeholder 12" descr="A picture containing tree, outdoor, nature, river&#10;&#10;Description automatically generated">
            <a:extLst>
              <a:ext uri="{FF2B5EF4-FFF2-40B4-BE49-F238E27FC236}">
                <a16:creationId xmlns:a16="http://schemas.microsoft.com/office/drawing/2014/main" id="{24756E63-CDE2-40E8-A272-CDBFD3C88640}"/>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5536555" y="2736056"/>
            <a:ext cx="2615888" cy="3487851"/>
          </a:xfrm>
        </p:spPr>
      </p:pic>
    </p:spTree>
    <p:extLst>
      <p:ext uri="{BB962C8B-B14F-4D97-AF65-F5344CB8AC3E}">
        <p14:creationId xmlns:p14="http://schemas.microsoft.com/office/powerpoint/2010/main" val="1916090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DEBD3-2B71-4886-83F5-7D0E3716872F}"/>
              </a:ext>
            </a:extLst>
          </p:cNvPr>
          <p:cNvSpPr>
            <a:spLocks noGrp="1"/>
          </p:cNvSpPr>
          <p:nvPr>
            <p:ph type="title"/>
          </p:nvPr>
        </p:nvSpPr>
        <p:spPr/>
        <p:txBody>
          <a:bodyPr/>
          <a:lstStyle/>
          <a:p>
            <a:r>
              <a:rPr lang="fr-CA" dirty="0"/>
              <a:t>Juin 2014, barrage cède</a:t>
            </a:r>
          </a:p>
        </p:txBody>
      </p:sp>
      <p:pic>
        <p:nvPicPr>
          <p:cNvPr id="5" name="Content Placeholder 4" descr="A picture containing tree, outdoor, river, nature&#10;&#10;Description automatically generated">
            <a:extLst>
              <a:ext uri="{FF2B5EF4-FFF2-40B4-BE49-F238E27FC236}">
                <a16:creationId xmlns:a16="http://schemas.microsoft.com/office/drawing/2014/main" id="{02467790-EB5B-4870-8C08-029C0A364F7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37215" y="1909405"/>
            <a:ext cx="5333206" cy="3999905"/>
          </a:xfrm>
        </p:spPr>
      </p:pic>
    </p:spTree>
    <p:extLst>
      <p:ext uri="{BB962C8B-B14F-4D97-AF65-F5344CB8AC3E}">
        <p14:creationId xmlns:p14="http://schemas.microsoft.com/office/powerpoint/2010/main" val="38475353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BF27E-A4C7-4B8B-A564-4A8E36648372}"/>
              </a:ext>
            </a:extLst>
          </p:cNvPr>
          <p:cNvSpPr>
            <a:spLocks noGrp="1"/>
          </p:cNvSpPr>
          <p:nvPr>
            <p:ph type="title"/>
          </p:nvPr>
        </p:nvSpPr>
        <p:spPr/>
        <p:txBody>
          <a:bodyPr>
            <a:normAutofit fontScale="90000"/>
          </a:bodyPr>
          <a:lstStyle/>
          <a:p>
            <a:r>
              <a:rPr lang="fr-CA" dirty="0"/>
              <a:t>Décharge lac </a:t>
            </a:r>
            <a:r>
              <a:rPr lang="fr-CA" dirty="0" err="1"/>
              <a:t>Echo</a:t>
            </a:r>
            <a:r>
              <a:rPr lang="fr-CA" dirty="0"/>
              <a:t> mai 2015, tuyaux bloqués par des branches = débloqués</a:t>
            </a:r>
          </a:p>
        </p:txBody>
      </p:sp>
      <p:pic>
        <p:nvPicPr>
          <p:cNvPr id="6" name="Content Placeholder 5" descr="A picture containing grass, tree, outdoor, hay&#10;&#10;Description automatically generated">
            <a:extLst>
              <a:ext uri="{FF2B5EF4-FFF2-40B4-BE49-F238E27FC236}">
                <a16:creationId xmlns:a16="http://schemas.microsoft.com/office/drawing/2014/main" id="{B80901AD-57AE-4A99-A058-6BDCA883E2FE}"/>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28650" y="2400896"/>
            <a:ext cx="3886200" cy="2914650"/>
          </a:xfrm>
        </p:spPr>
      </p:pic>
      <p:pic>
        <p:nvPicPr>
          <p:cNvPr id="8" name="Content Placeholder 7" descr="A picture containing outdoor, grass, invertebrate, millipede&#10;&#10;Description automatically generated">
            <a:extLst>
              <a:ext uri="{FF2B5EF4-FFF2-40B4-BE49-F238E27FC236}">
                <a16:creationId xmlns:a16="http://schemas.microsoft.com/office/drawing/2014/main" id="{F329CDA0-91E1-4928-BC96-8B831012576A}"/>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629150" y="2400896"/>
            <a:ext cx="3886200" cy="2914650"/>
          </a:xfrm>
        </p:spPr>
      </p:pic>
    </p:spTree>
    <p:extLst>
      <p:ext uri="{BB962C8B-B14F-4D97-AF65-F5344CB8AC3E}">
        <p14:creationId xmlns:p14="http://schemas.microsoft.com/office/powerpoint/2010/main" val="6404121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7F9DB2-8014-48CC-808B-C6D87A44CB5C}"/>
              </a:ext>
            </a:extLst>
          </p:cNvPr>
          <p:cNvSpPr>
            <a:spLocks noGrp="1"/>
          </p:cNvSpPr>
          <p:nvPr>
            <p:ph type="title"/>
          </p:nvPr>
        </p:nvSpPr>
        <p:spPr/>
        <p:txBody>
          <a:bodyPr/>
          <a:lstStyle/>
          <a:p>
            <a:r>
              <a:rPr lang="fr-CA" dirty="0"/>
              <a:t>Conclusion</a:t>
            </a:r>
          </a:p>
        </p:txBody>
      </p:sp>
      <p:sp>
        <p:nvSpPr>
          <p:cNvPr id="6" name="Content Placeholder 5">
            <a:extLst>
              <a:ext uri="{FF2B5EF4-FFF2-40B4-BE49-F238E27FC236}">
                <a16:creationId xmlns:a16="http://schemas.microsoft.com/office/drawing/2014/main" id="{5D7CEDE1-CAE4-414A-82EF-AAF6383A2954}"/>
              </a:ext>
            </a:extLst>
          </p:cNvPr>
          <p:cNvSpPr>
            <a:spLocks noGrp="1"/>
          </p:cNvSpPr>
          <p:nvPr>
            <p:ph idx="1"/>
          </p:nvPr>
        </p:nvSpPr>
        <p:spPr/>
        <p:txBody>
          <a:bodyPr/>
          <a:lstStyle/>
          <a:p>
            <a:r>
              <a:rPr lang="fr-CA" dirty="0"/>
              <a:t>C’est bien de cohabiter avec les castors</a:t>
            </a:r>
          </a:p>
          <a:p>
            <a:r>
              <a:rPr lang="fr-CA" dirty="0"/>
              <a:t>Il faut surveiller les barrages et prévenir les dégâts plutôt que réagir quand il est trop tard</a:t>
            </a:r>
          </a:p>
          <a:p>
            <a:r>
              <a:rPr lang="fr-CA" dirty="0"/>
              <a:t>Gore ne peut pas tout faire sur son territoire</a:t>
            </a:r>
          </a:p>
          <a:p>
            <a:r>
              <a:rPr lang="fr-CA" dirty="0"/>
              <a:t>Nécessité d’un sous-comité de la SPDL qui travaille de concert avec Gore et qui aide pour les travaux à faire</a:t>
            </a:r>
          </a:p>
          <a:p>
            <a:r>
              <a:rPr lang="fr-CA" dirty="0"/>
              <a:t>Discussion avec la SPDL, biologiste M. Madison contacté</a:t>
            </a:r>
          </a:p>
        </p:txBody>
      </p:sp>
    </p:spTree>
    <p:extLst>
      <p:ext uri="{BB962C8B-B14F-4D97-AF65-F5344CB8AC3E}">
        <p14:creationId xmlns:p14="http://schemas.microsoft.com/office/powerpoint/2010/main" val="954952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93B0E-F107-7672-029B-CD5D918030CE}"/>
              </a:ext>
            </a:extLst>
          </p:cNvPr>
          <p:cNvSpPr>
            <a:spLocks noGrp="1"/>
          </p:cNvSpPr>
          <p:nvPr>
            <p:ph type="title"/>
          </p:nvPr>
        </p:nvSpPr>
        <p:spPr/>
        <p:txBody>
          <a:bodyPr/>
          <a:lstStyle/>
          <a:p>
            <a:r>
              <a:rPr lang="fr-CA"/>
              <a:t>24 Juin </a:t>
            </a:r>
            <a:r>
              <a:rPr lang="fr-CA" dirty="0"/>
              <a:t>2022</a:t>
            </a:r>
          </a:p>
        </p:txBody>
      </p:sp>
      <p:sp>
        <p:nvSpPr>
          <p:cNvPr id="3" name="Content Placeholder 2">
            <a:extLst>
              <a:ext uri="{FF2B5EF4-FFF2-40B4-BE49-F238E27FC236}">
                <a16:creationId xmlns:a16="http://schemas.microsoft.com/office/drawing/2014/main" id="{7719334A-56F0-8FC4-0FC1-0AF74F660924}"/>
              </a:ext>
            </a:extLst>
          </p:cNvPr>
          <p:cNvSpPr>
            <a:spLocks noGrp="1"/>
          </p:cNvSpPr>
          <p:nvPr>
            <p:ph sz="half" idx="1"/>
          </p:nvPr>
        </p:nvSpPr>
        <p:spPr/>
        <p:txBody>
          <a:bodyPr/>
          <a:lstStyle/>
          <a:p>
            <a:r>
              <a:rPr lang="fr-CA" dirty="0"/>
              <a:t>Rien n’a changé</a:t>
            </a:r>
          </a:p>
          <a:p>
            <a:r>
              <a:rPr lang="fr-CA" dirty="0"/>
              <a:t>Aucun entretien sur les cubes Morency</a:t>
            </a:r>
          </a:p>
          <a:p>
            <a:r>
              <a:rPr lang="fr-CA" dirty="0"/>
              <a:t>Lac Écho 16 po au-dessus de son niveau normal</a:t>
            </a:r>
          </a:p>
          <a:p>
            <a:r>
              <a:rPr lang="fr-CA" dirty="0"/>
              <a:t>Risque d’érosion des berges</a:t>
            </a:r>
          </a:p>
        </p:txBody>
      </p:sp>
      <p:pic>
        <p:nvPicPr>
          <p:cNvPr id="6" name="Content Placeholder 5" descr="A picture containing tree, grass, outdoor, river&#10;&#10;Description automatically generated">
            <a:extLst>
              <a:ext uri="{FF2B5EF4-FFF2-40B4-BE49-F238E27FC236}">
                <a16:creationId xmlns:a16="http://schemas.microsoft.com/office/drawing/2014/main" id="{C6BA8158-C3C5-B9FD-431F-1049AEB89090}"/>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629150" y="2052042"/>
            <a:ext cx="4351338" cy="3263504"/>
          </a:xfrm>
        </p:spPr>
      </p:pic>
    </p:spTree>
    <p:extLst>
      <p:ext uri="{BB962C8B-B14F-4D97-AF65-F5344CB8AC3E}">
        <p14:creationId xmlns:p14="http://schemas.microsoft.com/office/powerpoint/2010/main" val="2186400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E303A4A-CD4C-4B8C-94F7-E77842A379B3}"/>
              </a:ext>
            </a:extLst>
          </p:cNvPr>
          <p:cNvGraphicFramePr/>
          <p:nvPr/>
        </p:nvGraphicFramePr>
        <p:xfrm>
          <a:off x="800100" y="1160393"/>
          <a:ext cx="7543800" cy="1028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nvPr>
        </p:nvGraphicFramePr>
        <p:xfrm>
          <a:off x="456964" y="1869622"/>
          <a:ext cx="8230073" cy="40130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763608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B8C79-11E1-45B7-9F15-DDC70DCD5AAB}"/>
              </a:ext>
            </a:extLst>
          </p:cNvPr>
          <p:cNvSpPr>
            <a:spLocks noGrp="1"/>
          </p:cNvSpPr>
          <p:nvPr>
            <p:ph type="title"/>
          </p:nvPr>
        </p:nvSpPr>
        <p:spPr>
          <a:xfrm>
            <a:off x="800100" y="1110698"/>
            <a:ext cx="7543800" cy="1028700"/>
          </a:xfrm>
        </p:spPr>
        <p:txBody>
          <a:bodyPr>
            <a:normAutofit/>
          </a:bodyPr>
          <a:lstStyle/>
          <a:p>
            <a:r>
              <a:rPr lang="en-CA" sz="4500" dirty="0" err="1">
                <a:latin typeface="Bahnschrift Condensed" panose="020B0502040204020203" pitchFamily="34" charset="0"/>
              </a:rPr>
              <a:t>Saviez-vous</a:t>
            </a:r>
            <a:r>
              <a:rPr lang="en-CA" sz="4500" dirty="0">
                <a:latin typeface="Bahnschrift Condensed" panose="020B0502040204020203" pitchFamily="34" charset="0"/>
              </a:rPr>
              <a:t> ? </a:t>
            </a:r>
          </a:p>
        </p:txBody>
      </p:sp>
      <p:graphicFrame>
        <p:nvGraphicFramePr>
          <p:cNvPr id="4" name="Content Placeholder 3">
            <a:extLst>
              <a:ext uri="{FF2B5EF4-FFF2-40B4-BE49-F238E27FC236}">
                <a16:creationId xmlns:a16="http://schemas.microsoft.com/office/drawing/2014/main" id="{4E3F96EF-57AC-47F1-A213-CCB4D7E5F457}"/>
              </a:ext>
            </a:extLst>
          </p:cNvPr>
          <p:cNvGraphicFramePr>
            <a:graphicFrameLocks noGrp="1"/>
          </p:cNvGraphicFramePr>
          <p:nvPr>
            <p:ph idx="1"/>
          </p:nvPr>
        </p:nvGraphicFramePr>
        <p:xfrm>
          <a:off x="800100" y="1980372"/>
          <a:ext cx="7628282"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1345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5BA28-0500-D38E-D5FA-DB34339925CA}"/>
              </a:ext>
            </a:extLst>
          </p:cNvPr>
          <p:cNvSpPr>
            <a:spLocks noGrp="1"/>
          </p:cNvSpPr>
          <p:nvPr>
            <p:ph type="title"/>
          </p:nvPr>
        </p:nvSpPr>
        <p:spPr/>
        <p:txBody>
          <a:bodyPr/>
          <a:lstStyle/>
          <a:p>
            <a:r>
              <a:rPr lang="fr-CA" dirty="0"/>
              <a:t>Comités de la SPDL</a:t>
            </a:r>
          </a:p>
        </p:txBody>
      </p:sp>
      <p:sp>
        <p:nvSpPr>
          <p:cNvPr id="3" name="Content Placeholder 2">
            <a:extLst>
              <a:ext uri="{FF2B5EF4-FFF2-40B4-BE49-F238E27FC236}">
                <a16:creationId xmlns:a16="http://schemas.microsoft.com/office/drawing/2014/main" id="{F26D8455-C770-1BAC-A9B7-2BC8AB480135}"/>
              </a:ext>
            </a:extLst>
          </p:cNvPr>
          <p:cNvSpPr>
            <a:spLocks noGrp="1"/>
          </p:cNvSpPr>
          <p:nvPr>
            <p:ph idx="1"/>
          </p:nvPr>
        </p:nvSpPr>
        <p:spPr/>
        <p:txBody>
          <a:bodyPr>
            <a:normAutofit lnSpcReduction="10000"/>
          </a:bodyPr>
          <a:lstStyle/>
          <a:p>
            <a:r>
              <a:rPr lang="fr-CA" dirty="0"/>
              <a:t>Comité architectural ***</a:t>
            </a:r>
          </a:p>
          <a:p>
            <a:r>
              <a:rPr lang="fr-CA" dirty="0"/>
              <a:t>Comité des espaces verts **</a:t>
            </a:r>
          </a:p>
          <a:p>
            <a:r>
              <a:rPr lang="fr-CA" dirty="0"/>
              <a:t>Surveillance des lacs / </a:t>
            </a:r>
            <a:r>
              <a:rPr lang="fr-CA" dirty="0">
                <a:solidFill>
                  <a:schemeClr val="accent1"/>
                </a:solidFill>
              </a:rPr>
              <a:t>environnement ***</a:t>
            </a:r>
          </a:p>
          <a:p>
            <a:r>
              <a:rPr lang="fr-CA" dirty="0"/>
              <a:t>Sentiers</a:t>
            </a:r>
          </a:p>
          <a:p>
            <a:r>
              <a:rPr lang="fr-CA" dirty="0"/>
              <a:t>Ensemencement **</a:t>
            </a:r>
          </a:p>
          <a:p>
            <a:r>
              <a:rPr lang="fr-CA" dirty="0"/>
              <a:t>Autres à venir?</a:t>
            </a:r>
          </a:p>
          <a:p>
            <a:pPr lvl="1"/>
            <a:r>
              <a:rPr lang="fr-CA" dirty="0"/>
              <a:t>Comité de bienvenue</a:t>
            </a:r>
          </a:p>
          <a:p>
            <a:pPr lvl="1"/>
            <a:r>
              <a:rPr lang="fr-CA" dirty="0"/>
              <a:t>Comité d’urgence (arbres tombés, </a:t>
            </a:r>
            <a:r>
              <a:rPr lang="fr-CA" dirty="0" err="1"/>
              <a:t>etc</a:t>
            </a:r>
            <a:r>
              <a:rPr lang="fr-CA" dirty="0"/>
              <a:t>)</a:t>
            </a:r>
          </a:p>
          <a:p>
            <a:pPr lvl="1"/>
            <a:r>
              <a:rPr lang="fr-CA" dirty="0"/>
              <a:t>Cohabitation avec les castors / risques / entretien cubes</a:t>
            </a:r>
          </a:p>
          <a:p>
            <a:pPr lvl="1"/>
            <a:r>
              <a:rPr lang="fr-CA" dirty="0">
                <a:solidFill>
                  <a:srgbClr val="0070C0"/>
                </a:solidFill>
              </a:rPr>
              <a:t>Passé: municipalisation des rues</a:t>
            </a:r>
          </a:p>
        </p:txBody>
      </p:sp>
    </p:spTree>
    <p:extLst>
      <p:ext uri="{BB962C8B-B14F-4D97-AF65-F5344CB8AC3E}">
        <p14:creationId xmlns:p14="http://schemas.microsoft.com/office/powerpoint/2010/main" val="3971224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A049AEFB-B522-6444-8363-B45F8E0C558C}"/>
              </a:ext>
            </a:extLst>
          </p:cNvPr>
          <p:cNvSpPr>
            <a:spLocks noGrp="1"/>
          </p:cNvSpPr>
          <p:nvPr>
            <p:ph type="title"/>
          </p:nvPr>
        </p:nvSpPr>
        <p:spPr/>
        <p:txBody>
          <a:bodyPr/>
          <a:lstStyle/>
          <a:p>
            <a:r>
              <a:rPr lang="fr-FR" dirty="0"/>
              <a:t>Vignettes d’identification</a:t>
            </a:r>
          </a:p>
        </p:txBody>
      </p:sp>
      <p:sp>
        <p:nvSpPr>
          <p:cNvPr id="7" name="Espace réservé du texte 6">
            <a:extLst>
              <a:ext uri="{FF2B5EF4-FFF2-40B4-BE49-F238E27FC236}">
                <a16:creationId xmlns:a16="http://schemas.microsoft.com/office/drawing/2014/main" id="{424AA7E9-6F8A-BB45-B3D9-2C515A153179}"/>
              </a:ext>
            </a:extLst>
          </p:cNvPr>
          <p:cNvSpPr>
            <a:spLocks noGrp="1"/>
          </p:cNvSpPr>
          <p:nvPr>
            <p:ph type="body" idx="1"/>
          </p:nvPr>
        </p:nvSpPr>
        <p:spPr/>
        <p:txBody>
          <a:bodyPr/>
          <a:lstStyle/>
          <a:p>
            <a:r>
              <a:rPr lang="fr-FR" dirty="0"/>
              <a:t>Michel Roy et Daniel Bélanger</a:t>
            </a:r>
          </a:p>
        </p:txBody>
      </p:sp>
    </p:spTree>
    <p:extLst>
      <p:ext uri="{BB962C8B-B14F-4D97-AF65-F5344CB8AC3E}">
        <p14:creationId xmlns:p14="http://schemas.microsoft.com/office/powerpoint/2010/main" val="23172997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3B77B6-2938-9E43-A5A0-2B842BFC5452}"/>
              </a:ext>
            </a:extLst>
          </p:cNvPr>
          <p:cNvSpPr>
            <a:spLocks noGrp="1"/>
          </p:cNvSpPr>
          <p:nvPr>
            <p:ph type="title"/>
          </p:nvPr>
        </p:nvSpPr>
        <p:spPr/>
        <p:txBody>
          <a:bodyPr/>
          <a:lstStyle/>
          <a:p>
            <a:r>
              <a:rPr lang="fr-FR" dirty="0"/>
              <a:t>Vignettes</a:t>
            </a:r>
          </a:p>
        </p:txBody>
      </p:sp>
      <p:sp>
        <p:nvSpPr>
          <p:cNvPr id="3" name="Espace réservé du contenu 2">
            <a:extLst>
              <a:ext uri="{FF2B5EF4-FFF2-40B4-BE49-F238E27FC236}">
                <a16:creationId xmlns:a16="http://schemas.microsoft.com/office/drawing/2014/main" id="{6D667C26-64C7-DC45-B816-E368F842695E}"/>
              </a:ext>
            </a:extLst>
          </p:cNvPr>
          <p:cNvSpPr>
            <a:spLocks noGrp="1"/>
          </p:cNvSpPr>
          <p:nvPr>
            <p:ph idx="1"/>
          </p:nvPr>
        </p:nvSpPr>
        <p:spPr/>
        <p:txBody>
          <a:bodyPr/>
          <a:lstStyle/>
          <a:p>
            <a:r>
              <a:rPr lang="fr-FR" dirty="0"/>
              <a:t>Deux vignettes par propriété</a:t>
            </a:r>
          </a:p>
          <a:p>
            <a:r>
              <a:rPr lang="fr-FR" dirty="0"/>
              <a:t>Requises pour stationner un véhicule sur les endroits publics</a:t>
            </a:r>
          </a:p>
          <a:p>
            <a:r>
              <a:rPr lang="fr-FR" dirty="0"/>
              <a:t>Permets de nous identifier auprès des autres propriétaires</a:t>
            </a:r>
          </a:p>
          <a:p>
            <a:r>
              <a:rPr lang="fr-FR" dirty="0"/>
              <a:t>Il n’y a pas de police sur le Domaine mais tous peuvent s’assurer que seul les propriétaires utilisent les espaces communs</a:t>
            </a:r>
          </a:p>
        </p:txBody>
      </p:sp>
    </p:spTree>
    <p:extLst>
      <p:ext uri="{BB962C8B-B14F-4D97-AF65-F5344CB8AC3E}">
        <p14:creationId xmlns:p14="http://schemas.microsoft.com/office/powerpoint/2010/main" val="8839436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C52A-5F75-435F-A5CB-1E51D2D798CA}"/>
              </a:ext>
            </a:extLst>
          </p:cNvPr>
          <p:cNvSpPr>
            <a:spLocks noGrp="1"/>
          </p:cNvSpPr>
          <p:nvPr>
            <p:ph type="title"/>
          </p:nvPr>
        </p:nvSpPr>
        <p:spPr/>
        <p:txBody>
          <a:bodyPr>
            <a:normAutofit fontScale="90000"/>
          </a:bodyPr>
          <a:lstStyle/>
          <a:p>
            <a:r>
              <a:rPr lang="fr-CA" b="1" dirty="0"/>
              <a:t>NOUVEAU</a:t>
            </a:r>
            <a:r>
              <a:rPr lang="fr-CA" dirty="0"/>
              <a:t> – En vue d’assurer la sécurité et le bien-être de notre domaine privé:</a:t>
            </a:r>
            <a:endParaRPr lang="en-CA" dirty="0"/>
          </a:p>
        </p:txBody>
      </p:sp>
      <p:graphicFrame>
        <p:nvGraphicFramePr>
          <p:cNvPr id="4" name="Content Placeholder 3">
            <a:extLst>
              <a:ext uri="{FF2B5EF4-FFF2-40B4-BE49-F238E27FC236}">
                <a16:creationId xmlns:a16="http://schemas.microsoft.com/office/drawing/2014/main" id="{2F59EA5E-8578-4258-8886-1904BD25D650}"/>
              </a:ext>
            </a:extLst>
          </p:cNvPr>
          <p:cNvGraphicFramePr>
            <a:graphicFrameLocks noGrp="1"/>
          </p:cNvGraphicFramePr>
          <p:nvPr>
            <p:ph idx="1"/>
          </p:nvPr>
        </p:nvGraphicFramePr>
        <p:xfrm>
          <a:off x="661307" y="2367896"/>
          <a:ext cx="7821386" cy="2887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D7E058A1-55A1-4846-961B-4A2FD02BC79F}"/>
              </a:ext>
            </a:extLst>
          </p:cNvPr>
          <p:cNvSpPr/>
          <p:nvPr/>
        </p:nvSpPr>
        <p:spPr>
          <a:xfrm>
            <a:off x="2753139" y="5488039"/>
            <a:ext cx="3637721" cy="5268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350" dirty="0" err="1"/>
              <a:t>En</a:t>
            </a:r>
            <a:r>
              <a:rPr lang="en-CA" sz="1350" dirty="0"/>
              <a:t> un coup </a:t>
            </a:r>
            <a:r>
              <a:rPr lang="en-CA" sz="1350" dirty="0" err="1"/>
              <a:t>d’oeil</a:t>
            </a:r>
            <a:r>
              <a:rPr lang="en-CA" sz="1350" dirty="0"/>
              <a:t>, </a:t>
            </a:r>
            <a:r>
              <a:rPr lang="en-CA" sz="1350" dirty="0" err="1"/>
              <a:t>vous</a:t>
            </a:r>
            <a:r>
              <a:rPr lang="en-CA" sz="1350" dirty="0"/>
              <a:t> </a:t>
            </a:r>
            <a:r>
              <a:rPr lang="en-CA" sz="1350" dirty="0" err="1"/>
              <a:t>pourrez</a:t>
            </a:r>
            <a:r>
              <a:rPr lang="en-CA" sz="1350" dirty="0"/>
              <a:t> voir </a:t>
            </a:r>
            <a:r>
              <a:rPr lang="en-CA" sz="1350" dirty="0" err="1"/>
              <a:t>si</a:t>
            </a:r>
            <a:r>
              <a:rPr lang="en-CA" sz="1350" dirty="0"/>
              <a:t> des non propriétaires </a:t>
            </a:r>
            <a:r>
              <a:rPr lang="en-CA" sz="1350" dirty="0" err="1"/>
              <a:t>sont</a:t>
            </a:r>
            <a:r>
              <a:rPr lang="en-CA" sz="1350" dirty="0"/>
              <a:t> dans le </a:t>
            </a:r>
            <a:r>
              <a:rPr lang="en-CA" sz="1350" dirty="0" err="1"/>
              <a:t>domaine</a:t>
            </a:r>
            <a:r>
              <a:rPr lang="en-CA" sz="1350" dirty="0"/>
              <a:t> !</a:t>
            </a:r>
          </a:p>
        </p:txBody>
      </p:sp>
    </p:spTree>
    <p:extLst>
      <p:ext uri="{BB962C8B-B14F-4D97-AF65-F5344CB8AC3E}">
        <p14:creationId xmlns:p14="http://schemas.microsoft.com/office/powerpoint/2010/main" val="27667709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4B9132-DED5-CE4D-854A-F69372D8DA1C}"/>
              </a:ext>
            </a:extLst>
          </p:cNvPr>
          <p:cNvSpPr>
            <a:spLocks noGrp="1"/>
          </p:cNvSpPr>
          <p:nvPr>
            <p:ph type="title"/>
          </p:nvPr>
        </p:nvSpPr>
        <p:spPr/>
        <p:txBody>
          <a:bodyPr>
            <a:normAutofit/>
          </a:bodyPr>
          <a:lstStyle/>
          <a:p>
            <a:pPr lvl="0">
              <a:lnSpc>
                <a:spcPct val="120000"/>
              </a:lnSpc>
              <a:spcBef>
                <a:spcPts val="0"/>
              </a:spcBef>
            </a:pPr>
            <a:r>
              <a:rPr lang="fr-CA" dirty="0"/>
              <a:t>Feux</a:t>
            </a:r>
            <a:endParaRPr lang="fr-FR" dirty="0"/>
          </a:p>
        </p:txBody>
      </p:sp>
      <p:sp>
        <p:nvSpPr>
          <p:cNvPr id="3" name="Espace réservé du texte 2">
            <a:extLst>
              <a:ext uri="{FF2B5EF4-FFF2-40B4-BE49-F238E27FC236}">
                <a16:creationId xmlns:a16="http://schemas.microsoft.com/office/drawing/2014/main" id="{793590F4-3333-1C46-8A3E-0D3FCE15B716}"/>
              </a:ext>
            </a:extLst>
          </p:cNvPr>
          <p:cNvSpPr>
            <a:spLocks noGrp="1"/>
          </p:cNvSpPr>
          <p:nvPr>
            <p:ph type="body" idx="1"/>
          </p:nvPr>
        </p:nvSpPr>
        <p:spPr/>
        <p:txBody>
          <a:bodyPr/>
          <a:lstStyle/>
          <a:p>
            <a:r>
              <a:rPr lang="fr-FR" dirty="0"/>
              <a:t>Daniel Bélanger (alias monsieur le pompier)</a:t>
            </a:r>
          </a:p>
        </p:txBody>
      </p:sp>
    </p:spTree>
    <p:extLst>
      <p:ext uri="{BB962C8B-B14F-4D97-AF65-F5344CB8AC3E}">
        <p14:creationId xmlns:p14="http://schemas.microsoft.com/office/powerpoint/2010/main" val="7071492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7131CAA-D24D-8E48-BE37-B61C7DCA2E2B}"/>
              </a:ext>
            </a:extLst>
          </p:cNvPr>
          <p:cNvSpPr>
            <a:spLocks noGrp="1"/>
          </p:cNvSpPr>
          <p:nvPr>
            <p:ph type="title"/>
          </p:nvPr>
        </p:nvSpPr>
        <p:spPr/>
        <p:txBody>
          <a:bodyPr/>
          <a:lstStyle/>
          <a:p>
            <a:r>
              <a:rPr lang="fr-FR" dirty="0"/>
              <a:t>Règles pour feu extérieur</a:t>
            </a:r>
          </a:p>
        </p:txBody>
      </p:sp>
      <p:sp>
        <p:nvSpPr>
          <p:cNvPr id="5" name="Espace réservé du contenu 4">
            <a:extLst>
              <a:ext uri="{FF2B5EF4-FFF2-40B4-BE49-F238E27FC236}">
                <a16:creationId xmlns:a16="http://schemas.microsoft.com/office/drawing/2014/main" id="{AEC093AD-D446-D04A-B17C-5A3CACCF294A}"/>
              </a:ext>
            </a:extLst>
          </p:cNvPr>
          <p:cNvSpPr>
            <a:spLocks noGrp="1"/>
          </p:cNvSpPr>
          <p:nvPr>
            <p:ph idx="1"/>
          </p:nvPr>
        </p:nvSpPr>
        <p:spPr/>
        <p:txBody>
          <a:bodyPr>
            <a:normAutofit fontScale="32500" lnSpcReduction="20000"/>
          </a:bodyPr>
          <a:lstStyle/>
          <a:p>
            <a:r>
              <a:rPr lang="fr-CA" dirty="0"/>
              <a:t>Une demande doit être faite en appelant au 514-754-3473. C'est gratuit. Les appels peuvent être fait à partir de 8 heures le matin. Il est demandé de faire une demande à chaque occasion en tout temps (même avec un indice léger de la SOPFEU).</a:t>
            </a:r>
          </a:p>
          <a:p>
            <a:r>
              <a:rPr lang="fr-CA" dirty="0" err="1"/>
              <a:t>ll</a:t>
            </a:r>
            <a:r>
              <a:rPr lang="fr-CA" dirty="0"/>
              <a:t> est interdit à toute personne d'allumer, de laisser allumer ou autrement permettre que soit allumé un feu en plein air les jours où les conditions climatiques sont défavorables au brûlage faisant en sorte qu'il y a un risque élevé de propagation du feu, tels que :</a:t>
            </a:r>
          </a:p>
          <a:p>
            <a:r>
              <a:rPr lang="fr-CA" dirty="0"/>
              <a:t>a) une sécheresse,</a:t>
            </a:r>
          </a:p>
          <a:p>
            <a:r>
              <a:rPr lang="fr-CA" dirty="0"/>
              <a:t>b) un vent excédant vingt kilomètres heures (20 Km/h),</a:t>
            </a:r>
          </a:p>
          <a:p>
            <a:r>
              <a:rPr lang="fr-CA" dirty="0"/>
              <a:t>c) un vent orienté en direction de matières inflammables,</a:t>
            </a:r>
          </a:p>
          <a:p>
            <a:r>
              <a:rPr lang="fr-CA" dirty="0"/>
              <a:t>d) lorsqu'une interdiction d'allumer un feu à ciel </a:t>
            </a:r>
            <a:r>
              <a:rPr lang="fr-CA" dirty="0" err="1"/>
              <a:t>ouveft</a:t>
            </a:r>
            <a:r>
              <a:rPr lang="fr-CA" dirty="0"/>
              <a:t> a été émise par les autorités municipales ou provinciales compétentes, panneau de la SOPFEU à l'entrée des accès au canton de Gore.</a:t>
            </a:r>
          </a:p>
          <a:p>
            <a:r>
              <a:rPr lang="fr-CA" dirty="0"/>
              <a:t>e) lorsque </a:t>
            </a:r>
            <a:r>
              <a:rPr lang="fr-CA" dirty="0" err="1"/>
              <a:t>I'indice</a:t>
            </a:r>
            <a:r>
              <a:rPr lang="fr-CA" dirty="0"/>
              <a:t> de danger d'incendie est "élevé" ou supérieur.</a:t>
            </a:r>
          </a:p>
          <a:p>
            <a:r>
              <a:rPr lang="fr-CA" dirty="0" err="1"/>
              <a:t>ll</a:t>
            </a:r>
            <a:r>
              <a:rPr lang="fr-CA" dirty="0"/>
              <a:t> est interdit de faire un feu en plein air dans la rive de tout lac, étang, cours d'eau ou milieu humide.</a:t>
            </a:r>
          </a:p>
          <a:p>
            <a:r>
              <a:rPr lang="fr-CA" dirty="0"/>
              <a:t>En aucun temps les cendres ne doivent atteindre par ruissellement ou autre moyen, les milieux aquatiques ou humides.</a:t>
            </a:r>
          </a:p>
          <a:p>
            <a:r>
              <a:rPr lang="fr-CA" dirty="0"/>
              <a:t>Le feu doit être sous la surveillance constante du détenteur du permis ou d'une personne désignée par lui. Cette personne doit être majeure.</a:t>
            </a:r>
          </a:p>
          <a:p>
            <a:r>
              <a:rPr lang="fr-CA" dirty="0"/>
              <a:t>Le surveillant a la responsabilité du feu et doit être préparé à prendre les mesures nécessaires et appropriées pour en garder le contrôle et en faire l'extinction.</a:t>
            </a:r>
          </a:p>
          <a:p>
            <a:r>
              <a:rPr lang="fr-CA" dirty="0"/>
              <a:t>Le surveillant du feu doit s'assurer de toujours avoir à proximité du feu une quantité d'eau suffisante pour éteindre le feu en cas d'urgence ou de propagation;</a:t>
            </a:r>
          </a:p>
          <a:p>
            <a:r>
              <a:rPr lang="fr-CA" dirty="0"/>
              <a:t>A défaut d'avoir de </a:t>
            </a:r>
            <a:r>
              <a:rPr lang="fr-CA" dirty="0" err="1"/>
              <a:t>I'eau</a:t>
            </a:r>
            <a:r>
              <a:rPr lang="fr-CA" dirty="0"/>
              <a:t> en quantité suffisante, le surveillant doit avoir accès sans délai à une pelle, du sable, un extincteur, ou un autre équipement approprié, afin d'enterrer le feu, de pouvoir en garder le contrôle ou en compléter </a:t>
            </a:r>
            <a:r>
              <a:rPr lang="fr-CA" dirty="0" err="1"/>
              <a:t>I'extinction</a:t>
            </a:r>
            <a:r>
              <a:rPr lang="fr-CA" dirty="0"/>
              <a:t>. La personne responsable du feu doit en faire </a:t>
            </a:r>
            <a:r>
              <a:rPr lang="fr-CA" dirty="0" err="1"/>
              <a:t>I'extinction</a:t>
            </a:r>
            <a:r>
              <a:rPr lang="fr-CA" dirty="0"/>
              <a:t> complète avant de quitter les lieux.</a:t>
            </a:r>
          </a:p>
          <a:p>
            <a:r>
              <a:rPr lang="fr-CA" dirty="0"/>
              <a:t>Le règlement R-188-1 Feux en plein air et aux Feux d'artifice est disponible sur le portail de la ville (onglets "Publications - Règlements municipaux"). Prenez note que ce règlement va être révisé bientôt.</a:t>
            </a:r>
          </a:p>
          <a:p>
            <a:endParaRPr lang="fr-CA" dirty="0"/>
          </a:p>
        </p:txBody>
      </p:sp>
    </p:spTree>
    <p:extLst>
      <p:ext uri="{BB962C8B-B14F-4D97-AF65-F5344CB8AC3E}">
        <p14:creationId xmlns:p14="http://schemas.microsoft.com/office/powerpoint/2010/main" val="3864114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custDataLst>
              <p:tags r:id="rId1"/>
            </p:custDataLst>
          </p:nvPr>
        </p:nvSpPr>
        <p:spPr>
          <a:xfrm>
            <a:off x="4341091" y="2403891"/>
            <a:ext cx="4199405" cy="2302934"/>
          </a:xfrm>
          <a:prstGeom prst="rect">
            <a:avLst/>
          </a:prstGeom>
        </p:spPr>
        <p:txBody>
          <a:bodyPr vert="horz" lIns="0" tIns="0" rIns="0" bIns="0" rtlCol="0" anchor="ctr">
            <a:noAutofit/>
          </a:bodyPr>
          <a:lstStyle>
            <a:lvl1pPr algn="l" defTabSz="457200" rtl="0" eaLnBrk="1" latinLnBrk="0" hangingPunct="1">
              <a:lnSpc>
                <a:spcPct val="95000"/>
              </a:lnSpc>
              <a:spcBef>
                <a:spcPct val="0"/>
              </a:spcBef>
              <a:buNone/>
              <a:defRPr sz="3200" b="0" kern="1200" cap="all">
                <a:solidFill>
                  <a:schemeClr val="bg1"/>
                </a:solidFill>
                <a:latin typeface="+mj-lt"/>
                <a:ea typeface="+mj-ea"/>
                <a:cs typeface="+mj-cs"/>
              </a:defRPr>
            </a:lvl1pPr>
          </a:lstStyle>
          <a:p>
            <a:pPr algn="ctr"/>
            <a:r>
              <a:rPr lang="fr-CA" sz="2800" i="1" cap="none" dirty="0">
                <a:latin typeface="Calibri"/>
                <a:cs typeface="Calibri"/>
              </a:rPr>
              <a:t>Les routes du domaine Lakefield</a:t>
            </a:r>
            <a:endParaRPr lang="fr-CA" sz="1400" cap="none" dirty="0">
              <a:latin typeface="Calibri"/>
              <a:cs typeface="Calibri"/>
            </a:endParaRPr>
          </a:p>
        </p:txBody>
      </p:sp>
      <p:sp>
        <p:nvSpPr>
          <p:cNvPr id="9" name="ZoneTexte 8"/>
          <p:cNvSpPr txBox="1"/>
          <p:nvPr>
            <p:custDataLst>
              <p:tags r:id="rId2"/>
            </p:custDataLst>
          </p:nvPr>
        </p:nvSpPr>
        <p:spPr>
          <a:xfrm>
            <a:off x="87106" y="1730335"/>
            <a:ext cx="1636776" cy="246221"/>
          </a:xfrm>
          <a:prstGeom prst="rect">
            <a:avLst/>
          </a:prstGeom>
          <a:noFill/>
        </p:spPr>
        <p:txBody>
          <a:bodyPr wrap="square" rtlCol="0">
            <a:spAutoFit/>
          </a:bodyPr>
          <a:lstStyle/>
          <a:p>
            <a:r>
              <a:rPr lang="fr-CA" sz="1000" b="1">
                <a:solidFill>
                  <a:schemeClr val="bg1"/>
                </a:solidFill>
                <a:latin typeface="Calibri" panose="020F0502020204030204" pitchFamily="34" charset="0"/>
                <a:cs typeface="Calibri" panose="020F0502020204030204" pitchFamily="34" charset="0"/>
              </a:rPr>
              <a:t>Rivière du Nord, Lachute</a:t>
            </a:r>
          </a:p>
        </p:txBody>
      </p:sp>
      <p:sp>
        <p:nvSpPr>
          <p:cNvPr id="11" name="ZoneTexte 10">
            <a:extLst>
              <a:ext uri="{FF2B5EF4-FFF2-40B4-BE49-F238E27FC236}">
                <a16:creationId xmlns:a16="http://schemas.microsoft.com/office/drawing/2014/main" id="{780CAE22-9D68-8C86-EDD1-AD7397BE532C}"/>
              </a:ext>
            </a:extLst>
          </p:cNvPr>
          <p:cNvSpPr txBox="1"/>
          <p:nvPr>
            <p:custDataLst>
              <p:tags r:id="rId3"/>
            </p:custDataLst>
          </p:nvPr>
        </p:nvSpPr>
        <p:spPr>
          <a:xfrm>
            <a:off x="216037" y="2338409"/>
            <a:ext cx="3823303" cy="1477328"/>
          </a:xfrm>
          <a:prstGeom prst="rect">
            <a:avLst/>
          </a:prstGeom>
          <a:solidFill>
            <a:schemeClr val="bg2"/>
          </a:solidFill>
        </p:spPr>
        <p:txBody>
          <a:bodyPr wrap="square" rtlCol="0">
            <a:spAutoFit/>
          </a:bodyPr>
          <a:lstStyle/>
          <a:p>
            <a:pPr algn="ctr"/>
            <a:endParaRPr lang="fr-CA" dirty="0"/>
          </a:p>
          <a:p>
            <a:pPr algn="ctr"/>
            <a:endParaRPr lang="fr-CA" dirty="0"/>
          </a:p>
          <a:p>
            <a:pPr algn="ctr"/>
            <a:r>
              <a:rPr lang="fr-CA" dirty="0"/>
              <a:t>SPDL - Assemblé générale 2023</a:t>
            </a:r>
          </a:p>
          <a:p>
            <a:pPr algn="ctr"/>
            <a:endParaRPr lang="fr-CA" dirty="0"/>
          </a:p>
          <a:p>
            <a:pPr algn="ctr"/>
            <a:endParaRPr lang="fr-CA" dirty="0"/>
          </a:p>
        </p:txBody>
      </p:sp>
      <p:pic>
        <p:nvPicPr>
          <p:cNvPr id="4" name="Image 3">
            <a:extLst>
              <a:ext uri="{FF2B5EF4-FFF2-40B4-BE49-F238E27FC236}">
                <a16:creationId xmlns:a16="http://schemas.microsoft.com/office/drawing/2014/main" id="{D4DEF7A8-8FF4-50D7-9FC1-06C3BBC38C7F}"/>
              </a:ext>
            </a:extLst>
          </p:cNvPr>
          <p:cNvPicPr>
            <a:picLocks noChangeAspect="1"/>
          </p:cNvPicPr>
          <p:nvPr>
            <p:custDataLst>
              <p:tags r:id="rId4"/>
            </p:custDataLst>
          </p:nvPr>
        </p:nvPicPr>
        <p:blipFill>
          <a:blip r:embed="rId7" cstate="email">
            <a:extLst>
              <a:ext uri="{28A0092B-C50C-407E-A947-70E740481C1C}">
                <a14:useLocalDpi xmlns:a14="http://schemas.microsoft.com/office/drawing/2010/main"/>
              </a:ext>
            </a:extLst>
          </a:blip>
          <a:stretch>
            <a:fillRect/>
          </a:stretch>
        </p:blipFill>
        <p:spPr>
          <a:xfrm>
            <a:off x="187930" y="3501514"/>
            <a:ext cx="3979710" cy="3025713"/>
          </a:xfrm>
          <a:prstGeom prst="rect">
            <a:avLst/>
          </a:prstGeom>
        </p:spPr>
      </p:pic>
      <p:pic>
        <p:nvPicPr>
          <p:cNvPr id="13" name="Image 12">
            <a:extLst>
              <a:ext uri="{FF2B5EF4-FFF2-40B4-BE49-F238E27FC236}">
                <a16:creationId xmlns:a16="http://schemas.microsoft.com/office/drawing/2014/main" id="{E3623CF1-A254-DD4C-B041-E03FCDDDEC25}"/>
              </a:ext>
            </a:extLst>
          </p:cNvPr>
          <p:cNvPicPr>
            <a:picLocks noChangeAspect="1"/>
          </p:cNvPicPr>
          <p:nvPr>
            <p:custDataLst>
              <p:tags r:id="rId5"/>
            </p:custDataLst>
          </p:nvPr>
        </p:nvPicPr>
        <p:blipFill>
          <a:blip r:embed="rId8" cstate="email">
            <a:extLst>
              <a:ext uri="{28A0092B-C50C-407E-A947-70E740481C1C}">
                <a14:useLocalDpi xmlns:a14="http://schemas.microsoft.com/office/drawing/2010/main"/>
              </a:ext>
            </a:extLst>
          </a:blip>
          <a:stretch>
            <a:fillRect/>
          </a:stretch>
        </p:blipFill>
        <p:spPr>
          <a:xfrm>
            <a:off x="160068" y="143233"/>
            <a:ext cx="4056101" cy="2599968"/>
          </a:xfrm>
          <a:prstGeom prst="rect">
            <a:avLst/>
          </a:prstGeom>
        </p:spPr>
      </p:pic>
      <p:sp>
        <p:nvSpPr>
          <p:cNvPr id="2" name="TextBox 1">
            <a:extLst>
              <a:ext uri="{FF2B5EF4-FFF2-40B4-BE49-F238E27FC236}">
                <a16:creationId xmlns:a16="http://schemas.microsoft.com/office/drawing/2014/main" id="{53DA7530-F00D-73CF-F6BF-A13300794105}"/>
              </a:ext>
            </a:extLst>
          </p:cNvPr>
          <p:cNvSpPr txBox="1"/>
          <p:nvPr/>
        </p:nvSpPr>
        <p:spPr>
          <a:xfrm>
            <a:off x="4687503" y="5553777"/>
            <a:ext cx="3628724" cy="523220"/>
          </a:xfrm>
          <a:prstGeom prst="rect">
            <a:avLst/>
          </a:prstGeom>
          <a:noFill/>
        </p:spPr>
        <p:txBody>
          <a:bodyPr wrap="square" rtlCol="0">
            <a:spAutoFit/>
          </a:bodyPr>
          <a:lstStyle/>
          <a:p>
            <a:r>
              <a:rPr lang="fr-CA" sz="2800" dirty="0"/>
              <a:t>Jonathan Corner </a:t>
            </a:r>
            <a:r>
              <a:rPr lang="fr-CA" sz="2800" dirty="0" err="1"/>
              <a:t>ing</a:t>
            </a:r>
            <a:r>
              <a:rPr lang="fr-CA" dirty="0"/>
              <a:t>.</a:t>
            </a:r>
          </a:p>
        </p:txBody>
      </p:sp>
    </p:spTree>
    <p:extLst>
      <p:ext uri="{BB962C8B-B14F-4D97-AF65-F5344CB8AC3E}">
        <p14:creationId xmlns:p14="http://schemas.microsoft.com/office/powerpoint/2010/main" val="14789999"/>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7"/>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8"/>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6092</TotalTime>
  <Words>4754</Words>
  <Application>Microsoft Office PowerPoint</Application>
  <PresentationFormat>Letter Paper (8.5x11 in)</PresentationFormat>
  <Paragraphs>619</Paragraphs>
  <Slides>84</Slides>
  <Notes>15</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84</vt:i4>
      </vt:variant>
    </vt:vector>
  </HeadingPairs>
  <TitlesOfParts>
    <vt:vector size="92" baseType="lpstr">
      <vt:lpstr>DengXian</vt:lpstr>
      <vt:lpstr>Arial</vt:lpstr>
      <vt:lpstr>Bahnschrift Condensed</vt:lpstr>
      <vt:lpstr>Calibri</vt:lpstr>
      <vt:lpstr>Calibri Light</vt:lpstr>
      <vt:lpstr>inherit</vt:lpstr>
      <vt:lpstr>Times New Roman</vt:lpstr>
      <vt:lpstr>Thème Office</vt:lpstr>
      <vt:lpstr>ASSEMBLÉE GÉNÉRALE ANNUELLE SOCIÉTE DES PROPRIÉTAIRES DU DOMAINE LAKEFIELD – SPDL   11 juin 2023</vt:lpstr>
      <vt:lpstr>Présentation du CA</vt:lpstr>
      <vt:lpstr>Ordre du jour</vt:lpstr>
      <vt:lpstr>Adoption du procès verbal de l’assemblée du 1er octobre 2022</vt:lpstr>
      <vt:lpstr>Mot de l’exécutif</vt:lpstr>
      <vt:lpstr>Mot du Président</vt:lpstr>
      <vt:lpstr>6 mois intenses!</vt:lpstr>
      <vt:lpstr>Comités de la SPDL</vt:lpstr>
      <vt:lpstr>PowerPoint Presentation</vt:lpstr>
      <vt:lpstr>Contexte</vt:lpstr>
      <vt:lpstr>PowerPoint Presentation</vt:lpstr>
      <vt:lpstr>PowerPoint Presentation</vt:lpstr>
      <vt:lpstr>PowerPoint Presentation</vt:lpstr>
      <vt:lpstr>Espaces verts</vt:lpstr>
      <vt:lpstr>PowerPoint Presentation</vt:lpstr>
      <vt:lpstr>PowerPoint Presentation</vt:lpstr>
      <vt:lpstr>PowerPoint Presentation</vt:lpstr>
      <vt:lpstr>Particularités de l’exercice 2022-2023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Fonds de prévoyance</vt:lpstr>
      <vt:lpstr>PowerPoint Presentation</vt:lpstr>
      <vt:lpstr>La santé des Lacs Écho,  Kenny et Frédéric</vt:lpstr>
      <vt:lpstr>Nos préoccuNospppréoccupatiopations</vt:lpstr>
      <vt:lpstr>Le myriophylle à épi</vt:lpstr>
      <vt:lpstr>Précautions</vt:lpstr>
      <vt:lpstr>Surveillance des lacs depuis 2011</vt:lpstr>
      <vt:lpstr>Les LLacs</vt:lpstr>
      <vt:lpstr>Le Lac Frédéric</vt:lpstr>
      <vt:lpstr>Comment limiter l’apport de phosphore</vt:lpstr>
      <vt:lpstr>La santé des lacs est l’affaire de tous</vt:lpstr>
      <vt:lpstr>Sources de phosphore</vt:lpstr>
      <vt:lpstr>Quel avenir pour  notre réseau de sentiers?</vt:lpstr>
      <vt:lpstr>Notre réseau en tant que valeur ajouté</vt:lpstr>
      <vt:lpstr>Le fruit de 35 années d’effort bénévole</vt:lpstr>
      <vt:lpstr>Perturbations menaçant le réseau</vt:lpstr>
      <vt:lpstr>PowerPoint Presentation</vt:lpstr>
      <vt:lpstr>La pérennité etll’intégrité du réseau sont en jeu l’du réseau  en jeu</vt:lpstr>
      <vt:lpstr>Bilan de l’année</vt:lpstr>
      <vt:lpstr>Travaux prévus</vt:lpstr>
      <vt:lpstr>Modifications de sentiers en vue</vt:lpstr>
      <vt:lpstr>Un appel à tous pour entretenir le réseau</vt:lpstr>
      <vt:lpstr>Ensemencement</vt:lpstr>
      <vt:lpstr>Pêche – Rappel des règles</vt:lpstr>
      <vt:lpstr>  </vt:lpstr>
      <vt:lpstr> DOMAINE LAKEFIELD – PHASE 1 - VIEILLE FORÊT</vt:lpstr>
      <vt:lpstr> DOMAINE LAKEFIELD – PHASE 1 – MILIEU HUMIDE</vt:lpstr>
      <vt:lpstr>PowerPoint Presentation</vt:lpstr>
      <vt:lpstr>Renouvellement des postes au CA</vt:lpstr>
      <vt:lpstr>Renouvellement du CA</vt:lpstr>
      <vt:lpstr>Renouvellement du CA</vt:lpstr>
      <vt:lpstr>Élection du CA</vt:lpstr>
      <vt:lpstr>Comité architectural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VOTE</vt:lpstr>
      <vt:lpstr>PowerPoint Presentation</vt:lpstr>
      <vt:lpstr>Varia</vt:lpstr>
      <vt:lpstr>Levée de l’assemblée</vt:lpstr>
      <vt:lpstr>CASTORS</vt:lpstr>
      <vt:lpstr>Derrière la grange</vt:lpstr>
      <vt:lpstr>Juin 2014, barrage cède</vt:lpstr>
      <vt:lpstr>Décharge lac Echo mai 2015, tuyaux bloqués par des branches = débloqués</vt:lpstr>
      <vt:lpstr>Conclusion</vt:lpstr>
      <vt:lpstr>24 Juin 2022</vt:lpstr>
      <vt:lpstr>PowerPoint Presentation</vt:lpstr>
      <vt:lpstr>Saviez-vous ? </vt:lpstr>
      <vt:lpstr>Vignettes d’identification</vt:lpstr>
      <vt:lpstr>Vignettes</vt:lpstr>
      <vt:lpstr>NOUVEAU – En vue d’assurer la sécurité et le bien-être de notre domaine privé:</vt:lpstr>
      <vt:lpstr>Feux</vt:lpstr>
      <vt:lpstr>Règles pour feu extérieur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GÉNÉRALE ANNUELLE SOCIÉTE DES PROPRIÉTAIRES DU DOMAINE LAKEFIELD – SPDL   15 juin 2019</dc:title>
  <dc:creator>Michel Roy</dc:creator>
  <cp:lastModifiedBy>Racicot, Michel</cp:lastModifiedBy>
  <cp:revision>68</cp:revision>
  <dcterms:created xsi:type="dcterms:W3CDTF">2019-06-13T12:51:37Z</dcterms:created>
  <dcterms:modified xsi:type="dcterms:W3CDTF">2023-07-17T12:43:42Z</dcterms:modified>
</cp:coreProperties>
</file>